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11"/>
  </p:notesMasterIdLst>
  <p:handoutMasterIdLst>
    <p:handoutMasterId r:id="rId12"/>
  </p:handoutMasterIdLst>
  <p:sldIdLst>
    <p:sldId id="257" r:id="rId2"/>
    <p:sldId id="318" r:id="rId3"/>
    <p:sldId id="319" r:id="rId4"/>
    <p:sldId id="326" r:id="rId5"/>
    <p:sldId id="321" r:id="rId6"/>
    <p:sldId id="275" r:id="rId7"/>
    <p:sldId id="324" r:id="rId8"/>
    <p:sldId id="292" r:id="rId9"/>
    <p:sldId id="32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01B3D1-442E-D941-B4E0-C87D01733A20}">
          <p14:sldIdLst>
            <p14:sldId id="257"/>
            <p14:sldId id="318"/>
            <p14:sldId id="319"/>
            <p14:sldId id="326"/>
            <p14:sldId id="321"/>
            <p14:sldId id="275"/>
            <p14:sldId id="324"/>
            <p14:sldId id="292"/>
            <p14:sldId id="325"/>
          </p14:sldIdLst>
        </p14:section>
        <p14:section name="PRES" id="{CFBC0496-FFF6-9E4D-812E-E421A580CE1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5ACCC"/>
    <a:srgbClr val="F29D18"/>
    <a:srgbClr val="1C6EA9"/>
    <a:srgbClr val="36AFCE"/>
    <a:srgbClr val="309A78"/>
    <a:srgbClr val="000000"/>
    <a:srgbClr val="969696"/>
    <a:srgbClr val="D8DEE4"/>
    <a:srgbClr val="0EAA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9" autoAdjust="0"/>
    <p:restoredTop sz="88315" autoAdjust="0"/>
  </p:normalViewPr>
  <p:slideViewPr>
    <p:cSldViewPr snapToGrid="0">
      <p:cViewPr>
        <p:scale>
          <a:sx n="130" d="100"/>
          <a:sy n="130" d="100"/>
        </p:scale>
        <p:origin x="416" y="352"/>
      </p:cViewPr>
      <p:guideLst>
        <p:guide orient="horz" pos="2160"/>
        <p:guide pos="3840"/>
      </p:guideLst>
    </p:cSldViewPr>
  </p:slideViewPr>
  <p:notesTextViewPr>
    <p:cViewPr>
      <p:scale>
        <a:sx n="1" d="1"/>
        <a:sy n="1" d="1"/>
      </p:scale>
      <p:origin x="0" y="0"/>
    </p:cViewPr>
  </p:notesTextViewPr>
  <p:sorterViewPr>
    <p:cViewPr>
      <p:scale>
        <a:sx n="69" d="100"/>
        <a:sy n="69" d="100"/>
      </p:scale>
      <p:origin x="0" y="0"/>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385A9-19D8-454E-881B-EC9DC2CA071D}" type="datetimeFigureOut">
              <a:rPr lang="en-US" smtClean="0"/>
              <a:t>4/13/23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a:p>
        </p:txBody>
      </p:sp>
    </p:spTree>
    <p:extLst>
      <p:ext uri="{BB962C8B-B14F-4D97-AF65-F5344CB8AC3E}">
        <p14:creationId xmlns:p14="http://schemas.microsoft.com/office/powerpoint/2010/main" val="1108489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066CC-A6A2-44F3-B1B5-3ACDB18E5413}" type="datetimeFigureOut">
              <a:rPr lang="id-ID" smtClean="0"/>
              <a:t>13/04/23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F4BB0-DE69-4039-8358-2F9C0C965788}" type="slidenum">
              <a:rPr lang="id-ID" smtClean="0"/>
              <a:t>‹#›</a:t>
            </a:fld>
            <a:endParaRPr lang="id-ID"/>
          </a:p>
        </p:txBody>
      </p:sp>
    </p:spTree>
    <p:extLst>
      <p:ext uri="{BB962C8B-B14F-4D97-AF65-F5344CB8AC3E}">
        <p14:creationId xmlns:p14="http://schemas.microsoft.com/office/powerpoint/2010/main" val="501859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a:t>
            </a:r>
          </a:p>
        </p:txBody>
      </p:sp>
      <p:sp>
        <p:nvSpPr>
          <p:cNvPr id="4" name="Slide Number Placeholder 3"/>
          <p:cNvSpPr>
            <a:spLocks noGrp="1"/>
          </p:cNvSpPr>
          <p:nvPr>
            <p:ph type="sldNum" sz="quarter" idx="5"/>
          </p:nvPr>
        </p:nvSpPr>
        <p:spPr/>
        <p:txBody>
          <a:bodyPr/>
          <a:lstStyle/>
          <a:p>
            <a:fld id="{251F4BB0-DE69-4039-8358-2F9C0C965788}" type="slidenum">
              <a:rPr lang="id-ID" smtClean="0"/>
              <a:t>1</a:t>
            </a:fld>
            <a:endParaRPr lang="id-ID"/>
          </a:p>
        </p:txBody>
      </p:sp>
    </p:spTree>
    <p:extLst>
      <p:ext uri="{BB962C8B-B14F-4D97-AF65-F5344CB8AC3E}">
        <p14:creationId xmlns:p14="http://schemas.microsoft.com/office/powerpoint/2010/main" val="12953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JARED</a:t>
            </a:r>
          </a:p>
        </p:txBody>
      </p:sp>
      <p:sp>
        <p:nvSpPr>
          <p:cNvPr id="4" name="Slide Number Placeholder 3"/>
          <p:cNvSpPr>
            <a:spLocks noGrp="1"/>
          </p:cNvSpPr>
          <p:nvPr>
            <p:ph type="sldNum" sz="quarter" idx="5"/>
          </p:nvPr>
        </p:nvSpPr>
        <p:spPr/>
        <p:txBody>
          <a:bodyPr/>
          <a:lstStyle/>
          <a:p>
            <a:fld id="{251F4BB0-DE69-4039-8358-2F9C0C965788}" type="slidenum">
              <a:rPr lang="id-ID" smtClean="0"/>
              <a:t>2</a:t>
            </a:fld>
            <a:endParaRPr lang="id-ID"/>
          </a:p>
        </p:txBody>
      </p:sp>
    </p:spTree>
    <p:extLst>
      <p:ext uri="{BB962C8B-B14F-4D97-AF65-F5344CB8AC3E}">
        <p14:creationId xmlns:p14="http://schemas.microsoft.com/office/powerpoint/2010/main" val="371369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JARED</a:t>
            </a:r>
          </a:p>
        </p:txBody>
      </p:sp>
      <p:sp>
        <p:nvSpPr>
          <p:cNvPr id="4" name="Slide Number Placeholder 3"/>
          <p:cNvSpPr>
            <a:spLocks noGrp="1"/>
          </p:cNvSpPr>
          <p:nvPr>
            <p:ph type="sldNum" sz="quarter" idx="5"/>
          </p:nvPr>
        </p:nvSpPr>
        <p:spPr/>
        <p:txBody>
          <a:bodyPr/>
          <a:lstStyle/>
          <a:p>
            <a:fld id="{251F4BB0-DE69-4039-8358-2F9C0C965788}" type="slidenum">
              <a:rPr lang="id-ID" smtClean="0"/>
              <a:t>3</a:t>
            </a:fld>
            <a:endParaRPr lang="id-ID"/>
          </a:p>
        </p:txBody>
      </p:sp>
    </p:spTree>
    <p:extLst>
      <p:ext uri="{BB962C8B-B14F-4D97-AF65-F5344CB8AC3E}">
        <p14:creationId xmlns:p14="http://schemas.microsoft.com/office/powerpoint/2010/main" val="73112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ACTION / PS3: GTA V – 21.4 million</a:t>
            </a:r>
          </a:p>
          <a:p>
            <a:pPr marL="171450" indent="-171450">
              <a:buFont typeface="Arial" panose="020B0604020202020204" pitchFamily="34" charset="0"/>
              <a:buChar char="•"/>
            </a:pPr>
            <a:r>
              <a:rPr lang="en-US" dirty="0"/>
              <a:t>SHOOTER / X360: COD: Modern Warfare 3 – 14.76 million</a:t>
            </a:r>
          </a:p>
          <a:p>
            <a:pPr marL="171450" indent="-171450">
              <a:buFont typeface="Arial" panose="020B0604020202020204" pitchFamily="34" charset="0"/>
              <a:buChar char="•"/>
            </a:pPr>
            <a:r>
              <a:rPr lang="en-US" dirty="0"/>
              <a:t>RPG / PS4: FFVII – 9.72 million</a:t>
            </a:r>
          </a:p>
          <a:p>
            <a:pPr marL="171450" indent="-171450">
              <a:buFont typeface="Arial" panose="020B0604020202020204" pitchFamily="34" charset="0"/>
              <a:buChar char="•"/>
            </a:pPr>
            <a:r>
              <a:rPr lang="en-US" dirty="0"/>
              <a:t>PLATFORMER / NES: Super Mario Bros – 40.24 million</a:t>
            </a:r>
          </a:p>
          <a:p>
            <a:pPr marL="171450" indent="-171450">
              <a:buFont typeface="Arial" panose="020B0604020202020204" pitchFamily="34" charset="0"/>
              <a:buChar char="•"/>
            </a:pPr>
            <a:r>
              <a:rPr lang="en-US" dirty="0"/>
              <a:t>ADVENTURE / X360: Assassin’s Creed – 5.55 million</a:t>
            </a:r>
          </a:p>
          <a:p>
            <a:pPr marL="171450" indent="-171450">
              <a:buFont typeface="Arial" panose="020B0604020202020204" pitchFamily="34" charset="0"/>
              <a:buChar char="•"/>
            </a:pPr>
            <a:r>
              <a:rPr lang="en-US" dirty="0"/>
              <a:t>SPORTS / Wii: Wii Sports – 82.74 million</a:t>
            </a:r>
          </a:p>
          <a:p>
            <a:pPr marL="171450" indent="-171450">
              <a:buFont typeface="Arial" panose="020B0604020202020204" pitchFamily="34" charset="0"/>
              <a:buChar char="•"/>
            </a:pPr>
            <a:r>
              <a:rPr lang="en-US" dirty="0"/>
              <a:t>RACING / Wii: Mario Kart Wii – 35.82 million</a:t>
            </a:r>
          </a:p>
          <a:p>
            <a:pPr marL="171450" indent="-171450">
              <a:buFont typeface="Arial" panose="020B0604020202020204" pitchFamily="34" charset="0"/>
              <a:buChar char="•"/>
            </a:pPr>
            <a:r>
              <a:rPr lang="en-US" dirty="0"/>
              <a:t>STRATEGY / PC: Sid Meier’s Civilization V – 1.6 million</a:t>
            </a:r>
          </a:p>
          <a:p>
            <a:pPr marL="171450" indent="-171450">
              <a:buFont typeface="Arial" panose="020B0604020202020204" pitchFamily="34" charset="0"/>
              <a:buChar char="•"/>
            </a:pPr>
            <a:r>
              <a:rPr lang="en-US" dirty="0"/>
              <a:t>PUZZLE / GAMEBOY: Tetris – 30.26 million</a:t>
            </a:r>
          </a:p>
          <a:p>
            <a:pPr marL="171450" indent="-171450">
              <a:buFont typeface="Arial" panose="020B0604020202020204" pitchFamily="34" charset="0"/>
              <a:buChar char="•"/>
            </a:pPr>
            <a:r>
              <a:rPr lang="en-US" dirty="0"/>
              <a:t>SIM / Nintendo 3DS: Animal Crossing – 9.09 million</a:t>
            </a:r>
          </a:p>
          <a:p>
            <a:pPr marL="171450" indent="-171450">
              <a:buFont typeface="Arial" panose="020B0604020202020204" pitchFamily="34" charset="0"/>
              <a:buChar char="•"/>
            </a:pPr>
            <a:r>
              <a:rPr lang="en-US" dirty="0"/>
              <a:t>FIGHTING / Wii: Super Smash Bros – 13.04 million</a:t>
            </a:r>
          </a:p>
          <a:p>
            <a:endParaRPr lang="en-US" dirty="0"/>
          </a:p>
        </p:txBody>
      </p:sp>
      <p:sp>
        <p:nvSpPr>
          <p:cNvPr id="4" name="Slide Number Placeholder 3"/>
          <p:cNvSpPr>
            <a:spLocks noGrp="1"/>
          </p:cNvSpPr>
          <p:nvPr>
            <p:ph type="sldNum" sz="quarter" idx="5"/>
          </p:nvPr>
        </p:nvSpPr>
        <p:spPr/>
        <p:txBody>
          <a:bodyPr/>
          <a:lstStyle/>
          <a:p>
            <a:fld id="{251F4BB0-DE69-4039-8358-2F9C0C965788}" type="slidenum">
              <a:rPr lang="id-ID" smtClean="0"/>
              <a:t>5</a:t>
            </a:fld>
            <a:endParaRPr lang="id-ID"/>
          </a:p>
        </p:txBody>
      </p:sp>
    </p:spTree>
    <p:extLst>
      <p:ext uri="{BB962C8B-B14F-4D97-AF65-F5344CB8AC3E}">
        <p14:creationId xmlns:p14="http://schemas.microsoft.com/office/powerpoint/2010/main" val="7714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251F4BB0-DE69-4039-8358-2F9C0C965788}" type="slidenum">
              <a:rPr lang="id-ID" smtClean="0"/>
              <a:t>7</a:t>
            </a:fld>
            <a:endParaRPr lang="id-ID"/>
          </a:p>
        </p:txBody>
      </p:sp>
    </p:spTree>
    <p:extLst>
      <p:ext uri="{BB962C8B-B14F-4D97-AF65-F5344CB8AC3E}">
        <p14:creationId xmlns:p14="http://schemas.microsoft.com/office/powerpoint/2010/main" val="2656368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Slack-Lato"/>
              </a:rPr>
              <a:t>Logistical regression and decision tree models utilized columns:</a:t>
            </a:r>
            <a:br>
              <a:rPr lang="en-US" b="0" i="0" dirty="0">
                <a:solidFill>
                  <a:srgbClr val="D1D2D3"/>
                </a:solidFill>
                <a:effectLst/>
                <a:latin typeface="Slack-Lato"/>
              </a:rPr>
            </a:br>
            <a:endParaRPr lang="en-US" b="0" i="0" dirty="0">
              <a:solidFill>
                <a:srgbClr val="D1D2D3"/>
              </a:solidFill>
              <a:effectLst/>
              <a:latin typeface="Slack-Lato"/>
            </a:endParaRPr>
          </a:p>
          <a:p>
            <a:pPr algn="l">
              <a:buFont typeface="Arial" panose="020B0604020202020204" pitchFamily="34" charset="0"/>
              <a:buChar char="•"/>
            </a:pPr>
            <a:r>
              <a:rPr lang="en-US" b="0" i="0" dirty="0">
                <a:solidFill>
                  <a:srgbClr val="D1D2D3"/>
                </a:solidFill>
                <a:effectLst/>
                <a:latin typeface="Slack-Lato"/>
              </a:rPr>
              <a:t>Rating</a:t>
            </a:r>
          </a:p>
          <a:p>
            <a:pPr algn="l">
              <a:buFont typeface="Arial" panose="020B0604020202020204" pitchFamily="34" charset="0"/>
              <a:buChar char="•"/>
            </a:pPr>
            <a:r>
              <a:rPr lang="en-US" b="0" i="0" dirty="0">
                <a:solidFill>
                  <a:srgbClr val="D1D2D3"/>
                </a:solidFill>
                <a:effectLst/>
                <a:latin typeface="Slack-Lato"/>
              </a:rPr>
              <a:t>Number of Reviews</a:t>
            </a:r>
          </a:p>
          <a:p>
            <a:pPr algn="l">
              <a:buFont typeface="Arial" panose="020B0604020202020204" pitchFamily="34" charset="0"/>
              <a:buChar char="•"/>
            </a:pPr>
            <a:r>
              <a:rPr lang="en-US" b="0" i="0" dirty="0">
                <a:solidFill>
                  <a:srgbClr val="D1D2D3"/>
                </a:solidFill>
                <a:effectLst/>
                <a:latin typeface="Slack-Lato"/>
              </a:rPr>
              <a:t>Plays</a:t>
            </a:r>
          </a:p>
          <a:p>
            <a:pPr algn="l">
              <a:buFont typeface="Arial" panose="020B0604020202020204" pitchFamily="34" charset="0"/>
              <a:buChar char="•"/>
            </a:pPr>
            <a:r>
              <a:rPr lang="en-US" b="0" i="0" dirty="0">
                <a:solidFill>
                  <a:srgbClr val="D1D2D3"/>
                </a:solidFill>
                <a:effectLst/>
                <a:latin typeface="Slack-Lato"/>
              </a:rPr>
              <a:t>Playing</a:t>
            </a:r>
          </a:p>
          <a:p>
            <a:pPr algn="l"/>
            <a:r>
              <a:rPr lang="en-US" b="0" i="0" dirty="0">
                <a:solidFill>
                  <a:srgbClr val="D1D2D3"/>
                </a:solidFill>
                <a:effectLst/>
                <a:latin typeface="Slack-Lato"/>
              </a:rPr>
              <a:t>Results Explained:</a:t>
            </a:r>
            <a:br>
              <a:rPr lang="en-US" b="0" i="0" dirty="0">
                <a:solidFill>
                  <a:srgbClr val="D1D2D3"/>
                </a:solidFill>
                <a:effectLst/>
                <a:latin typeface="Slack-Lato"/>
              </a:rPr>
            </a:br>
            <a:r>
              <a:rPr lang="en-US" b="0" i="0" dirty="0">
                <a:solidFill>
                  <a:srgbClr val="D1D2D3"/>
                </a:solidFill>
                <a:effectLst/>
                <a:latin typeface="Slack-Lato"/>
              </a:rPr>
              <a:t>In our logistic regression model, we defined success as having a rating above 4.0. According to this metric, games that received a rating above 4.0 were 99.6% likely to succeed relative to our </a:t>
            </a:r>
            <a:r>
              <a:rPr lang="en-US" b="0" i="0" dirty="0" err="1">
                <a:solidFill>
                  <a:srgbClr val="D1D2D3"/>
                </a:solidFill>
                <a:effectLst/>
                <a:latin typeface="Slack-Lato"/>
              </a:rPr>
              <a:t>definition.In</a:t>
            </a:r>
            <a:r>
              <a:rPr lang="en-US" b="0" i="0" dirty="0">
                <a:solidFill>
                  <a:srgbClr val="D1D2D3"/>
                </a:solidFill>
                <a:effectLst/>
                <a:latin typeface="Slack-Lato"/>
              </a:rPr>
              <a:t> our Decision Tree model, the same rating above 4.0 was used as our cutoff value for determining game success. Our Decision Tree data predicted 100% rate of success for games receiving ratings above 4.0.The </a:t>
            </a:r>
            <a:r>
              <a:rPr lang="en-US" b="0" i="0" dirty="0" err="1">
                <a:solidFill>
                  <a:srgbClr val="D1D2D3"/>
                </a:solidFill>
                <a:effectLst/>
                <a:latin typeface="Slack-Lato"/>
              </a:rPr>
              <a:t>ScalerStandard</a:t>
            </a:r>
            <a:r>
              <a:rPr lang="en-US" b="0" i="0" dirty="0">
                <a:solidFill>
                  <a:srgbClr val="D1D2D3"/>
                </a:solidFill>
                <a:effectLst/>
                <a:latin typeface="Slack-Lato"/>
              </a:rPr>
              <a:t> Model utilized the following columns:</a:t>
            </a:r>
            <a:br>
              <a:rPr lang="en-US" b="0" i="0" dirty="0">
                <a:solidFill>
                  <a:srgbClr val="D1D2D3"/>
                </a:solidFill>
                <a:effectLst/>
                <a:latin typeface="Slack-Lato"/>
              </a:rPr>
            </a:br>
            <a:endParaRPr lang="en-US" b="0" i="0" dirty="0">
              <a:solidFill>
                <a:srgbClr val="D1D2D3"/>
              </a:solidFill>
              <a:effectLst/>
              <a:latin typeface="Slack-Lato"/>
            </a:endParaRPr>
          </a:p>
          <a:p>
            <a:pPr algn="l">
              <a:buFont typeface="Arial" panose="020B0604020202020204" pitchFamily="34" charset="0"/>
              <a:buChar char="•"/>
            </a:pPr>
            <a:r>
              <a:rPr lang="en-US" b="0" i="0" dirty="0">
                <a:solidFill>
                  <a:srgbClr val="D1D2D3"/>
                </a:solidFill>
                <a:effectLst/>
                <a:latin typeface="Slack-Lato"/>
              </a:rPr>
              <a:t>Rating</a:t>
            </a:r>
          </a:p>
          <a:p>
            <a:pPr algn="l">
              <a:buFont typeface="Arial" panose="020B0604020202020204" pitchFamily="34" charset="0"/>
              <a:buChar char="•"/>
            </a:pPr>
            <a:r>
              <a:rPr lang="en-US" b="0" i="0" dirty="0">
                <a:solidFill>
                  <a:srgbClr val="D1D2D3"/>
                </a:solidFill>
                <a:effectLst/>
                <a:latin typeface="Slack-Lato"/>
              </a:rPr>
              <a:t>Number of Reviews</a:t>
            </a:r>
          </a:p>
          <a:p>
            <a:pPr algn="l">
              <a:buFont typeface="Arial" panose="020B0604020202020204" pitchFamily="34" charset="0"/>
              <a:buChar char="•"/>
            </a:pPr>
            <a:r>
              <a:rPr lang="en-US" b="0" i="0" dirty="0">
                <a:solidFill>
                  <a:srgbClr val="D1D2D3"/>
                </a:solidFill>
                <a:effectLst/>
                <a:latin typeface="Slack-Lato"/>
              </a:rPr>
              <a:t>Global sales</a:t>
            </a:r>
          </a:p>
          <a:p>
            <a:pPr algn="l"/>
            <a:r>
              <a:rPr lang="en-US" b="0" i="0" dirty="0">
                <a:solidFill>
                  <a:srgbClr val="D1D2D3"/>
                </a:solidFill>
                <a:effectLst/>
                <a:latin typeface="Slack-Lato"/>
              </a:rPr>
              <a:t>Results explained:</a:t>
            </a:r>
            <a:br>
              <a:rPr lang="en-US" b="0" i="0" dirty="0">
                <a:solidFill>
                  <a:srgbClr val="D1D2D3"/>
                </a:solidFill>
                <a:effectLst/>
                <a:latin typeface="Slack-Lato"/>
              </a:rPr>
            </a:br>
            <a:r>
              <a:rPr lang="en-US" b="0" i="0" dirty="0">
                <a:solidFill>
                  <a:srgbClr val="D1D2D3"/>
                </a:solidFill>
                <a:effectLst/>
                <a:latin typeface="Slack-Lato"/>
              </a:rPr>
              <a:t>We defined success as global sales &gt;3.5 (in millions) and created a new “success” column to distinguish the games based on this </a:t>
            </a:r>
            <a:r>
              <a:rPr lang="en-US" b="0" i="0" dirty="0" err="1">
                <a:solidFill>
                  <a:srgbClr val="D1D2D3"/>
                </a:solidFill>
                <a:effectLst/>
                <a:latin typeface="Slack-Lato"/>
              </a:rPr>
              <a:t>metric.According</a:t>
            </a:r>
            <a:r>
              <a:rPr lang="en-US" b="0" i="0" dirty="0">
                <a:solidFill>
                  <a:srgbClr val="D1D2D3"/>
                </a:solidFill>
                <a:effectLst/>
                <a:latin typeface="Slack-Lato"/>
              </a:rPr>
              <a:t> to this cutoff value, a game that has sales in excess of 3.5 is 99.13% to be a success relative to our definition</a:t>
            </a:r>
          </a:p>
          <a:p>
            <a:pPr algn="l"/>
            <a:endParaRPr lang="en-US" b="0" i="0" dirty="0">
              <a:solidFill>
                <a:srgbClr val="D1D2D3"/>
              </a:solidFill>
              <a:effectLst/>
              <a:latin typeface="Slack-Lato"/>
            </a:endParaRPr>
          </a:p>
          <a:p>
            <a:pPr algn="l"/>
            <a:r>
              <a:rPr lang="en-US" b="0" i="0" dirty="0">
                <a:solidFill>
                  <a:srgbClr val="D1D2D3"/>
                </a:solidFill>
                <a:effectLst/>
                <a:latin typeface="Slack-Lato"/>
              </a:rPr>
              <a:t>Thoughts for future analysis</a:t>
            </a:r>
            <a:br>
              <a:rPr lang="en-US" b="0" i="0" dirty="0">
                <a:solidFill>
                  <a:srgbClr val="D1D2D3"/>
                </a:solidFill>
                <a:effectLst/>
                <a:latin typeface="Slack-Lato"/>
              </a:rPr>
            </a:br>
            <a:endParaRPr lang="en-US" b="0" i="0" dirty="0">
              <a:solidFill>
                <a:srgbClr val="D1D2D3"/>
              </a:solidFill>
              <a:effectLst/>
              <a:latin typeface="Slack-Lato"/>
            </a:endParaRPr>
          </a:p>
          <a:p>
            <a:pPr algn="l">
              <a:buFont typeface="Arial" panose="020B0604020202020204" pitchFamily="34" charset="0"/>
              <a:buChar char="•"/>
            </a:pPr>
            <a:r>
              <a:rPr lang="en-US" b="0" i="0" dirty="0">
                <a:solidFill>
                  <a:srgbClr val="D1D2D3"/>
                </a:solidFill>
                <a:effectLst/>
                <a:latin typeface="Slack-Lato"/>
              </a:rPr>
              <a:t>Compare the </a:t>
            </a:r>
            <a:r>
              <a:rPr lang="en-US" b="0" i="0" dirty="0" err="1">
                <a:solidFill>
                  <a:srgbClr val="D1D2D3"/>
                </a:solidFill>
                <a:effectLst/>
                <a:latin typeface="Slack-Lato"/>
              </a:rPr>
              <a:t>global_sales</a:t>
            </a:r>
            <a:r>
              <a:rPr lang="en-US" b="0" i="0" dirty="0">
                <a:solidFill>
                  <a:srgbClr val="D1D2D3"/>
                </a:solidFill>
                <a:effectLst/>
                <a:latin typeface="Slack-Lato"/>
              </a:rPr>
              <a:t> column relative to the cost of production value</a:t>
            </a:r>
          </a:p>
          <a:p>
            <a:pPr algn="l">
              <a:buFont typeface="Arial" panose="020B0604020202020204" pitchFamily="34" charset="0"/>
              <a:buChar char="•"/>
            </a:pPr>
            <a:r>
              <a:rPr lang="en-US" b="0" i="0" dirty="0">
                <a:solidFill>
                  <a:srgbClr val="D1D2D3"/>
                </a:solidFill>
                <a:effectLst/>
                <a:latin typeface="Slack-Lato"/>
              </a:rPr>
              <a:t>We could not find data on production costs in time</a:t>
            </a:r>
          </a:p>
          <a:p>
            <a:pPr algn="l">
              <a:buFont typeface="Arial" panose="020B0604020202020204" pitchFamily="34" charset="0"/>
              <a:buChar char="•"/>
            </a:pPr>
            <a:r>
              <a:rPr lang="en-US" b="0" i="0" dirty="0">
                <a:solidFill>
                  <a:srgbClr val="D1D2D3"/>
                </a:solidFill>
                <a:effectLst/>
                <a:latin typeface="Slack-Lato"/>
              </a:rPr>
              <a:t>We could have calculated success based on the number of people playing relative to a game's original release date.</a:t>
            </a:r>
          </a:p>
          <a:p>
            <a:pPr algn="l">
              <a:buFont typeface="Arial" panose="020B0604020202020204" pitchFamily="34" charset="0"/>
              <a:buChar char="•"/>
            </a:pPr>
            <a:r>
              <a:rPr lang="en-US" b="0" i="0" dirty="0">
                <a:solidFill>
                  <a:srgbClr val="D1D2D3"/>
                </a:solidFill>
                <a:effectLst/>
                <a:latin typeface="Slack-Lato"/>
              </a:rPr>
              <a:t>The prevailing thought being the more people playing over the long term the more successful the game is (reference Zac’s CS reference).</a:t>
            </a:r>
          </a:p>
          <a:p>
            <a:pPr algn="l">
              <a:buFont typeface="Arial" panose="020B0604020202020204" pitchFamily="34" charset="0"/>
              <a:buChar char="•"/>
            </a:pPr>
            <a:r>
              <a:rPr lang="en-US" b="0" i="0" dirty="0">
                <a:solidFill>
                  <a:srgbClr val="D1D2D3"/>
                </a:solidFill>
                <a:effectLst/>
                <a:latin typeface="Slack-Lato"/>
              </a:rPr>
              <a:t>Could have filtered the games based on a percentage of total plays relative to the number of reviews.</a:t>
            </a:r>
          </a:p>
          <a:p>
            <a:pPr algn="l">
              <a:buFont typeface="Arial" panose="020B0604020202020204" pitchFamily="34" charset="0"/>
              <a:buChar char="•"/>
            </a:pPr>
            <a:r>
              <a:rPr lang="en-US" b="0" i="0" dirty="0">
                <a:solidFill>
                  <a:srgbClr val="D1D2D3"/>
                </a:solidFill>
                <a:effectLst/>
                <a:latin typeface="Slack-Lato"/>
              </a:rPr>
              <a:t>I.e. games with less than 50% of reviews relative to people playing would not be utilized for future predictions.</a:t>
            </a:r>
          </a:p>
          <a:p>
            <a:endParaRPr lang="en-US" dirty="0"/>
          </a:p>
        </p:txBody>
      </p:sp>
      <p:sp>
        <p:nvSpPr>
          <p:cNvPr id="4" name="Slide Number Placeholder 3"/>
          <p:cNvSpPr>
            <a:spLocks noGrp="1"/>
          </p:cNvSpPr>
          <p:nvPr>
            <p:ph type="sldNum" sz="quarter" idx="5"/>
          </p:nvPr>
        </p:nvSpPr>
        <p:spPr/>
        <p:txBody>
          <a:bodyPr/>
          <a:lstStyle/>
          <a:p>
            <a:fld id="{251F4BB0-DE69-4039-8358-2F9C0C965788}" type="slidenum">
              <a:rPr lang="id-ID" smtClean="0"/>
              <a:t>8</a:t>
            </a:fld>
            <a:endParaRPr lang="id-ID"/>
          </a:p>
        </p:txBody>
      </p:sp>
    </p:spTree>
    <p:extLst>
      <p:ext uri="{BB962C8B-B14F-4D97-AF65-F5344CB8AC3E}">
        <p14:creationId xmlns:p14="http://schemas.microsoft.com/office/powerpoint/2010/main" val="220685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596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9752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81099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392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2663597"/>
            <a:ext cx="12192000" cy="2437041"/>
          </a:xfrm>
          <a:prstGeom prst="rect">
            <a:avLst/>
          </a:prstGeom>
        </p:spPr>
        <p:txBody>
          <a:bodyPr/>
          <a:lstStyle/>
          <a:p>
            <a:endParaRPr lang="en-US"/>
          </a:p>
        </p:txBody>
      </p:sp>
    </p:spTree>
    <p:extLst>
      <p:ext uri="{BB962C8B-B14F-4D97-AF65-F5344CB8AC3E}">
        <p14:creationId xmlns:p14="http://schemas.microsoft.com/office/powerpoint/2010/main" val="3925970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1485900" y="2395726"/>
            <a:ext cx="2843213" cy="2843213"/>
          </a:xfrm>
          <a:prstGeom prst="rect">
            <a:avLst/>
          </a:prstGeom>
        </p:spPr>
        <p:txBody>
          <a:bodyPr/>
          <a:lstStyle/>
          <a:p>
            <a:endParaRPr lang="en-US"/>
          </a:p>
        </p:txBody>
      </p:sp>
      <p:sp>
        <p:nvSpPr>
          <p:cNvPr id="6" name="Picture Placeholder 3"/>
          <p:cNvSpPr>
            <a:spLocks noGrp="1"/>
          </p:cNvSpPr>
          <p:nvPr>
            <p:ph type="pic" sz="quarter" idx="11"/>
          </p:nvPr>
        </p:nvSpPr>
        <p:spPr>
          <a:xfrm>
            <a:off x="4614861" y="2395725"/>
            <a:ext cx="2843213" cy="2843213"/>
          </a:xfrm>
          <a:prstGeom prst="rect">
            <a:avLst/>
          </a:prstGeom>
        </p:spPr>
        <p:txBody>
          <a:bodyPr/>
          <a:lstStyle/>
          <a:p>
            <a:endParaRPr lang="en-US"/>
          </a:p>
        </p:txBody>
      </p:sp>
      <p:sp>
        <p:nvSpPr>
          <p:cNvPr id="7" name="Picture Placeholder 3"/>
          <p:cNvSpPr>
            <a:spLocks noGrp="1"/>
          </p:cNvSpPr>
          <p:nvPr>
            <p:ph type="pic" sz="quarter" idx="12"/>
          </p:nvPr>
        </p:nvSpPr>
        <p:spPr>
          <a:xfrm>
            <a:off x="7743822" y="2395724"/>
            <a:ext cx="2843213" cy="2843213"/>
          </a:xfrm>
          <a:prstGeom prst="rect">
            <a:avLst/>
          </a:prstGeom>
        </p:spPr>
        <p:txBody>
          <a:bodyPr/>
          <a:lstStyle/>
          <a:p>
            <a:endParaRPr lang="en-US"/>
          </a:p>
        </p:txBody>
      </p:sp>
    </p:spTree>
    <p:extLst>
      <p:ext uri="{BB962C8B-B14F-4D97-AF65-F5344CB8AC3E}">
        <p14:creationId xmlns:p14="http://schemas.microsoft.com/office/powerpoint/2010/main" val="1070293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53">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2203728" y="2143125"/>
            <a:ext cx="3339823" cy="4714875"/>
          </a:xfrm>
          <a:prstGeom prst="rect">
            <a:avLst/>
          </a:prstGeom>
        </p:spPr>
      </p:sp>
    </p:spTree>
    <p:extLst>
      <p:ext uri="{BB962C8B-B14F-4D97-AF65-F5344CB8AC3E}">
        <p14:creationId xmlns:p14="http://schemas.microsoft.com/office/powerpoint/2010/main" val="3985382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54">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2114549" y="2249578"/>
            <a:ext cx="1514475" cy="1363182"/>
          </a:xfrm>
          <a:prstGeom prst="rect">
            <a:avLst/>
          </a:prstGeom>
        </p:spPr>
        <p:txBody>
          <a:bodyPr/>
          <a:lstStyle/>
          <a:p>
            <a:endParaRPr lang="en-US"/>
          </a:p>
        </p:txBody>
      </p:sp>
      <p:sp>
        <p:nvSpPr>
          <p:cNvPr id="11" name="Picture Placeholder 3"/>
          <p:cNvSpPr>
            <a:spLocks noGrp="1"/>
          </p:cNvSpPr>
          <p:nvPr>
            <p:ph type="pic" sz="quarter" idx="11"/>
          </p:nvPr>
        </p:nvSpPr>
        <p:spPr>
          <a:xfrm>
            <a:off x="4257674" y="2249578"/>
            <a:ext cx="1514475" cy="1363182"/>
          </a:xfrm>
          <a:prstGeom prst="rect">
            <a:avLst/>
          </a:prstGeom>
        </p:spPr>
        <p:txBody>
          <a:bodyPr/>
          <a:lstStyle/>
          <a:p>
            <a:endParaRPr lang="en-US"/>
          </a:p>
        </p:txBody>
      </p:sp>
      <p:sp>
        <p:nvSpPr>
          <p:cNvPr id="12" name="Picture Placeholder 3"/>
          <p:cNvSpPr>
            <a:spLocks noGrp="1"/>
          </p:cNvSpPr>
          <p:nvPr>
            <p:ph type="pic" sz="quarter" idx="12"/>
          </p:nvPr>
        </p:nvSpPr>
        <p:spPr>
          <a:xfrm>
            <a:off x="6400799" y="2249578"/>
            <a:ext cx="1514475" cy="1363182"/>
          </a:xfrm>
          <a:prstGeom prst="rect">
            <a:avLst/>
          </a:prstGeom>
        </p:spPr>
        <p:txBody>
          <a:bodyPr/>
          <a:lstStyle/>
          <a:p>
            <a:endParaRPr lang="en-US"/>
          </a:p>
        </p:txBody>
      </p:sp>
      <p:sp>
        <p:nvSpPr>
          <p:cNvPr id="13" name="Picture Placeholder 3"/>
          <p:cNvSpPr>
            <a:spLocks noGrp="1"/>
          </p:cNvSpPr>
          <p:nvPr>
            <p:ph type="pic" sz="quarter" idx="13"/>
          </p:nvPr>
        </p:nvSpPr>
        <p:spPr>
          <a:xfrm>
            <a:off x="8543924" y="2249578"/>
            <a:ext cx="1514475" cy="1363182"/>
          </a:xfrm>
          <a:prstGeom prst="rect">
            <a:avLst/>
          </a:prstGeom>
        </p:spPr>
        <p:txBody>
          <a:bodyPr/>
          <a:lstStyle/>
          <a:p>
            <a:endParaRPr lang="en-US"/>
          </a:p>
        </p:txBody>
      </p:sp>
      <p:sp>
        <p:nvSpPr>
          <p:cNvPr id="14" name="Picture Placeholder 3"/>
          <p:cNvSpPr>
            <a:spLocks noGrp="1"/>
          </p:cNvSpPr>
          <p:nvPr>
            <p:ph type="pic" sz="quarter" idx="14"/>
          </p:nvPr>
        </p:nvSpPr>
        <p:spPr>
          <a:xfrm>
            <a:off x="2114549" y="4404392"/>
            <a:ext cx="1514475" cy="1363182"/>
          </a:xfrm>
          <a:prstGeom prst="rect">
            <a:avLst/>
          </a:prstGeom>
        </p:spPr>
        <p:txBody>
          <a:bodyPr/>
          <a:lstStyle/>
          <a:p>
            <a:endParaRPr lang="en-US"/>
          </a:p>
        </p:txBody>
      </p:sp>
      <p:sp>
        <p:nvSpPr>
          <p:cNvPr id="15" name="Picture Placeholder 3"/>
          <p:cNvSpPr>
            <a:spLocks noGrp="1"/>
          </p:cNvSpPr>
          <p:nvPr>
            <p:ph type="pic" sz="quarter" idx="15"/>
          </p:nvPr>
        </p:nvSpPr>
        <p:spPr>
          <a:xfrm>
            <a:off x="4257674" y="4404392"/>
            <a:ext cx="1514475" cy="1363182"/>
          </a:xfrm>
          <a:prstGeom prst="rect">
            <a:avLst/>
          </a:prstGeom>
        </p:spPr>
        <p:txBody>
          <a:bodyPr/>
          <a:lstStyle/>
          <a:p>
            <a:endParaRPr lang="en-US"/>
          </a:p>
        </p:txBody>
      </p:sp>
      <p:sp>
        <p:nvSpPr>
          <p:cNvPr id="16" name="Picture Placeholder 3"/>
          <p:cNvSpPr>
            <a:spLocks noGrp="1"/>
          </p:cNvSpPr>
          <p:nvPr>
            <p:ph type="pic" sz="quarter" idx="16"/>
          </p:nvPr>
        </p:nvSpPr>
        <p:spPr>
          <a:xfrm>
            <a:off x="6400799" y="4404392"/>
            <a:ext cx="1514475" cy="1363182"/>
          </a:xfrm>
          <a:prstGeom prst="rect">
            <a:avLst/>
          </a:prstGeom>
        </p:spPr>
        <p:txBody>
          <a:bodyPr/>
          <a:lstStyle/>
          <a:p>
            <a:endParaRPr lang="en-US"/>
          </a:p>
        </p:txBody>
      </p:sp>
      <p:sp>
        <p:nvSpPr>
          <p:cNvPr id="17" name="Picture Placeholder 3"/>
          <p:cNvSpPr>
            <a:spLocks noGrp="1"/>
          </p:cNvSpPr>
          <p:nvPr>
            <p:ph type="pic" sz="quarter" idx="17"/>
          </p:nvPr>
        </p:nvSpPr>
        <p:spPr>
          <a:xfrm>
            <a:off x="8543924" y="4404392"/>
            <a:ext cx="1514475" cy="1363182"/>
          </a:xfrm>
          <a:prstGeom prst="rect">
            <a:avLst/>
          </a:prstGeom>
        </p:spPr>
        <p:txBody>
          <a:bodyPr/>
          <a:lstStyle/>
          <a:p>
            <a:endParaRPr lang="en-US"/>
          </a:p>
        </p:txBody>
      </p:sp>
    </p:spTree>
    <p:extLst>
      <p:ext uri="{BB962C8B-B14F-4D97-AF65-F5344CB8AC3E}">
        <p14:creationId xmlns:p14="http://schemas.microsoft.com/office/powerpoint/2010/main" val="2181049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55">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671639" y="2537371"/>
            <a:ext cx="4163214" cy="3146903"/>
          </a:xfrm>
          <a:prstGeom prst="rect">
            <a:avLst/>
          </a:prstGeom>
        </p:spPr>
      </p:sp>
    </p:spTree>
    <p:extLst>
      <p:ext uri="{BB962C8B-B14F-4D97-AF65-F5344CB8AC3E}">
        <p14:creationId xmlns:p14="http://schemas.microsoft.com/office/powerpoint/2010/main" val="3922256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122614" y="3318038"/>
            <a:ext cx="614365" cy="614365"/>
          </a:xfrm>
          <a:prstGeom prst="rect">
            <a:avLst/>
          </a:prstGeom>
        </p:spPr>
        <p:txBody>
          <a:bodyPr/>
          <a:lstStyle/>
          <a:p>
            <a:endParaRPr lang="en-US" dirty="0"/>
          </a:p>
        </p:txBody>
      </p:sp>
      <p:sp>
        <p:nvSpPr>
          <p:cNvPr id="10" name="Picture Placeholder 4"/>
          <p:cNvSpPr>
            <a:spLocks noGrp="1"/>
          </p:cNvSpPr>
          <p:nvPr>
            <p:ph type="pic" sz="quarter" idx="11"/>
          </p:nvPr>
        </p:nvSpPr>
        <p:spPr>
          <a:xfrm>
            <a:off x="3819075" y="2703673"/>
            <a:ext cx="614365" cy="614365"/>
          </a:xfrm>
          <a:prstGeom prst="rect">
            <a:avLst/>
          </a:prstGeom>
        </p:spPr>
        <p:txBody>
          <a:bodyPr/>
          <a:lstStyle/>
          <a:p>
            <a:endParaRPr lang="en-US" dirty="0"/>
          </a:p>
        </p:txBody>
      </p:sp>
      <p:sp>
        <p:nvSpPr>
          <p:cNvPr id="11" name="Picture Placeholder 4"/>
          <p:cNvSpPr>
            <a:spLocks noGrp="1"/>
          </p:cNvSpPr>
          <p:nvPr>
            <p:ph type="pic" sz="quarter" idx="12"/>
          </p:nvPr>
        </p:nvSpPr>
        <p:spPr>
          <a:xfrm>
            <a:off x="6535134" y="3298172"/>
            <a:ext cx="614365" cy="614365"/>
          </a:xfrm>
          <a:prstGeom prst="rect">
            <a:avLst/>
          </a:prstGeom>
        </p:spPr>
        <p:txBody>
          <a:bodyPr/>
          <a:lstStyle/>
          <a:p>
            <a:endParaRPr lang="en-US" dirty="0"/>
          </a:p>
        </p:txBody>
      </p:sp>
      <p:sp>
        <p:nvSpPr>
          <p:cNvPr id="12" name="Picture Placeholder 4"/>
          <p:cNvSpPr>
            <a:spLocks noGrp="1"/>
          </p:cNvSpPr>
          <p:nvPr>
            <p:ph type="pic" sz="quarter" idx="13"/>
          </p:nvPr>
        </p:nvSpPr>
        <p:spPr>
          <a:xfrm>
            <a:off x="9118190" y="2683806"/>
            <a:ext cx="614365" cy="614365"/>
          </a:xfrm>
          <a:prstGeom prst="rect">
            <a:avLst/>
          </a:prstGeom>
        </p:spPr>
        <p:txBody>
          <a:bodyPr/>
          <a:lstStyle/>
          <a:p>
            <a:endParaRPr lang="en-US" dirty="0"/>
          </a:p>
        </p:txBody>
      </p:sp>
    </p:spTree>
    <p:extLst>
      <p:ext uri="{BB962C8B-B14F-4D97-AF65-F5344CB8AC3E}">
        <p14:creationId xmlns:p14="http://schemas.microsoft.com/office/powerpoint/2010/main" val="1965310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1549793" y="2190595"/>
            <a:ext cx="2891240" cy="1837416"/>
          </a:xfrm>
          <a:prstGeom prst="rect">
            <a:avLst/>
          </a:prstGeom>
        </p:spPr>
      </p:sp>
      <p:sp>
        <p:nvSpPr>
          <p:cNvPr id="10" name="Picture Placeholder 7"/>
          <p:cNvSpPr>
            <a:spLocks noGrp="1"/>
          </p:cNvSpPr>
          <p:nvPr>
            <p:ph type="pic" sz="quarter" idx="11"/>
          </p:nvPr>
        </p:nvSpPr>
        <p:spPr>
          <a:xfrm>
            <a:off x="4504033" y="2190595"/>
            <a:ext cx="3779246" cy="1837416"/>
          </a:xfrm>
          <a:prstGeom prst="rect">
            <a:avLst/>
          </a:prstGeom>
        </p:spPr>
      </p:sp>
      <p:sp>
        <p:nvSpPr>
          <p:cNvPr id="11" name="Picture Placeholder 7"/>
          <p:cNvSpPr>
            <a:spLocks noGrp="1"/>
          </p:cNvSpPr>
          <p:nvPr>
            <p:ph type="pic" sz="quarter" idx="12"/>
          </p:nvPr>
        </p:nvSpPr>
        <p:spPr>
          <a:xfrm>
            <a:off x="6193629" y="4091896"/>
            <a:ext cx="4386664" cy="1837416"/>
          </a:xfrm>
          <a:prstGeom prst="rect">
            <a:avLst/>
          </a:prstGeom>
        </p:spPr>
      </p:sp>
      <p:sp>
        <p:nvSpPr>
          <p:cNvPr id="12" name="Picture Placeholder 7"/>
          <p:cNvSpPr>
            <a:spLocks noGrp="1"/>
          </p:cNvSpPr>
          <p:nvPr>
            <p:ph type="pic" sz="quarter" idx="13"/>
          </p:nvPr>
        </p:nvSpPr>
        <p:spPr>
          <a:xfrm>
            <a:off x="1549793" y="4091896"/>
            <a:ext cx="2262590" cy="1837416"/>
          </a:xfrm>
          <a:prstGeom prst="rect">
            <a:avLst/>
          </a:prstGeom>
        </p:spPr>
      </p:sp>
      <p:sp>
        <p:nvSpPr>
          <p:cNvPr id="13" name="Picture Placeholder 7"/>
          <p:cNvSpPr>
            <a:spLocks noGrp="1"/>
          </p:cNvSpPr>
          <p:nvPr>
            <p:ph type="pic" sz="quarter" idx="14"/>
          </p:nvPr>
        </p:nvSpPr>
        <p:spPr>
          <a:xfrm>
            <a:off x="3869532" y="4091894"/>
            <a:ext cx="2266948" cy="1837416"/>
          </a:xfrm>
          <a:prstGeom prst="rect">
            <a:avLst/>
          </a:prstGeom>
        </p:spPr>
      </p:sp>
      <p:sp>
        <p:nvSpPr>
          <p:cNvPr id="14" name="Picture Placeholder 7"/>
          <p:cNvSpPr>
            <a:spLocks noGrp="1"/>
          </p:cNvSpPr>
          <p:nvPr>
            <p:ph type="pic" sz="quarter" idx="15"/>
          </p:nvPr>
        </p:nvSpPr>
        <p:spPr>
          <a:xfrm>
            <a:off x="8329812" y="2190595"/>
            <a:ext cx="2250481" cy="1837416"/>
          </a:xfrm>
          <a:prstGeom prst="rect">
            <a:avLst/>
          </a:prstGeom>
        </p:spPr>
      </p:sp>
    </p:spTree>
    <p:extLst>
      <p:ext uri="{BB962C8B-B14F-4D97-AF65-F5344CB8AC3E}">
        <p14:creationId xmlns:p14="http://schemas.microsoft.com/office/powerpoint/2010/main" val="2764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5160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7"/>
          <p:cNvSpPr>
            <a:spLocks noGrp="1"/>
          </p:cNvSpPr>
          <p:nvPr>
            <p:ph type="pic" sz="quarter" idx="13"/>
          </p:nvPr>
        </p:nvSpPr>
        <p:spPr>
          <a:xfrm>
            <a:off x="0" y="3672114"/>
            <a:ext cx="2438400" cy="2438400"/>
          </a:xfrm>
          <a:prstGeom prst="rect">
            <a:avLst/>
          </a:prstGeom>
        </p:spPr>
      </p:sp>
      <p:sp>
        <p:nvSpPr>
          <p:cNvPr id="11" name="Picture Placeholder 7"/>
          <p:cNvSpPr>
            <a:spLocks noGrp="1"/>
          </p:cNvSpPr>
          <p:nvPr>
            <p:ph type="pic" sz="quarter" idx="14"/>
          </p:nvPr>
        </p:nvSpPr>
        <p:spPr>
          <a:xfrm>
            <a:off x="2438400" y="3672114"/>
            <a:ext cx="2438400" cy="2438400"/>
          </a:xfrm>
          <a:prstGeom prst="rect">
            <a:avLst/>
          </a:prstGeom>
        </p:spPr>
      </p:sp>
      <p:sp>
        <p:nvSpPr>
          <p:cNvPr id="12" name="Picture Placeholder 7"/>
          <p:cNvSpPr>
            <a:spLocks noGrp="1"/>
          </p:cNvSpPr>
          <p:nvPr>
            <p:ph type="pic" sz="quarter" idx="15"/>
          </p:nvPr>
        </p:nvSpPr>
        <p:spPr>
          <a:xfrm>
            <a:off x="4876800" y="3672114"/>
            <a:ext cx="2438400" cy="2438400"/>
          </a:xfrm>
          <a:prstGeom prst="rect">
            <a:avLst/>
          </a:prstGeom>
        </p:spPr>
      </p:sp>
      <p:sp>
        <p:nvSpPr>
          <p:cNvPr id="13" name="Picture Placeholder 7"/>
          <p:cNvSpPr>
            <a:spLocks noGrp="1"/>
          </p:cNvSpPr>
          <p:nvPr>
            <p:ph type="pic" sz="quarter" idx="16"/>
          </p:nvPr>
        </p:nvSpPr>
        <p:spPr>
          <a:xfrm>
            <a:off x="7315200" y="3672114"/>
            <a:ext cx="2438400" cy="2438400"/>
          </a:xfrm>
          <a:prstGeom prst="rect">
            <a:avLst/>
          </a:prstGeom>
        </p:spPr>
      </p:sp>
      <p:sp>
        <p:nvSpPr>
          <p:cNvPr id="14" name="Picture Placeholder 7"/>
          <p:cNvSpPr>
            <a:spLocks noGrp="1"/>
          </p:cNvSpPr>
          <p:nvPr>
            <p:ph type="pic" sz="quarter" idx="17"/>
          </p:nvPr>
        </p:nvSpPr>
        <p:spPr>
          <a:xfrm>
            <a:off x="9753600" y="3672114"/>
            <a:ext cx="2438400" cy="2438400"/>
          </a:xfrm>
          <a:prstGeom prst="rect">
            <a:avLst/>
          </a:prstGeom>
        </p:spPr>
      </p:sp>
    </p:spTree>
    <p:extLst>
      <p:ext uri="{BB962C8B-B14F-4D97-AF65-F5344CB8AC3E}">
        <p14:creationId xmlns:p14="http://schemas.microsoft.com/office/powerpoint/2010/main" val="1433504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1291769" y="2298744"/>
            <a:ext cx="3004457" cy="2882855"/>
          </a:xfrm>
          <a:prstGeom prst="rect">
            <a:avLst/>
          </a:prstGeom>
        </p:spPr>
      </p:sp>
      <p:sp>
        <p:nvSpPr>
          <p:cNvPr id="7" name="Picture Placeholder 7"/>
          <p:cNvSpPr>
            <a:spLocks noGrp="1"/>
          </p:cNvSpPr>
          <p:nvPr>
            <p:ph type="pic" sz="quarter" idx="14"/>
          </p:nvPr>
        </p:nvSpPr>
        <p:spPr>
          <a:xfrm>
            <a:off x="4625067" y="2298744"/>
            <a:ext cx="3004457" cy="2882855"/>
          </a:xfrm>
          <a:prstGeom prst="rect">
            <a:avLst/>
          </a:prstGeom>
        </p:spPr>
      </p:sp>
      <p:sp>
        <p:nvSpPr>
          <p:cNvPr id="8" name="Picture Placeholder 7"/>
          <p:cNvSpPr>
            <a:spLocks noGrp="1"/>
          </p:cNvSpPr>
          <p:nvPr>
            <p:ph type="pic" sz="quarter" idx="15"/>
          </p:nvPr>
        </p:nvSpPr>
        <p:spPr>
          <a:xfrm>
            <a:off x="7958363" y="2298744"/>
            <a:ext cx="3004457" cy="2882855"/>
          </a:xfrm>
          <a:prstGeom prst="rect">
            <a:avLst/>
          </a:prstGeom>
        </p:spPr>
      </p:sp>
    </p:spTree>
    <p:extLst>
      <p:ext uri="{BB962C8B-B14F-4D97-AF65-F5344CB8AC3E}">
        <p14:creationId xmlns:p14="http://schemas.microsoft.com/office/powerpoint/2010/main" val="209236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1323837" y="233566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6" name="Picture Placeholder 2"/>
          <p:cNvSpPr>
            <a:spLocks noGrp="1"/>
          </p:cNvSpPr>
          <p:nvPr>
            <p:ph type="pic" sz="quarter" idx="12"/>
          </p:nvPr>
        </p:nvSpPr>
        <p:spPr bwMode="auto">
          <a:xfrm>
            <a:off x="3947974" y="4225636"/>
            <a:ext cx="2425122" cy="1699265"/>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2"/>
          <p:cNvSpPr>
            <a:spLocks noGrp="1"/>
          </p:cNvSpPr>
          <p:nvPr>
            <p:ph type="pic" sz="quarter" idx="13"/>
          </p:nvPr>
        </p:nvSpPr>
        <p:spPr bwMode="auto">
          <a:xfrm>
            <a:off x="3947974" y="2335667"/>
            <a:ext cx="2425122" cy="1699265"/>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714755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bwMode="auto">
          <a:xfrm>
            <a:off x="8569184" y="233566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2"/>
          <p:cNvSpPr>
            <a:spLocks noGrp="1"/>
          </p:cNvSpPr>
          <p:nvPr>
            <p:ph type="pic" sz="quarter" idx="12"/>
          </p:nvPr>
        </p:nvSpPr>
        <p:spPr bwMode="auto">
          <a:xfrm>
            <a:off x="5941733" y="4225636"/>
            <a:ext cx="2425122" cy="1699265"/>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8" name="Picture Placeholder 2"/>
          <p:cNvSpPr>
            <a:spLocks noGrp="1"/>
          </p:cNvSpPr>
          <p:nvPr>
            <p:ph type="pic" sz="quarter" idx="13"/>
          </p:nvPr>
        </p:nvSpPr>
        <p:spPr bwMode="auto">
          <a:xfrm>
            <a:off x="5941733" y="2335667"/>
            <a:ext cx="2425122" cy="1699265"/>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790086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1"/>
          <p:cNvSpPr>
            <a:spLocks noGrp="1"/>
          </p:cNvSpPr>
          <p:nvPr>
            <p:ph type="pic" sz="quarter" idx="12"/>
          </p:nvPr>
        </p:nvSpPr>
        <p:spPr bwMode="auto">
          <a:xfrm>
            <a:off x="6095999" y="224332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1"/>
          <p:cNvSpPr>
            <a:spLocks noGrp="1"/>
          </p:cNvSpPr>
          <p:nvPr>
            <p:ph type="pic" sz="quarter" idx="10"/>
          </p:nvPr>
        </p:nvSpPr>
        <p:spPr bwMode="auto">
          <a:xfrm>
            <a:off x="972347" y="224332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8" name="Picture Placeholder 1"/>
          <p:cNvSpPr>
            <a:spLocks noGrp="1"/>
          </p:cNvSpPr>
          <p:nvPr>
            <p:ph type="pic" sz="quarter" idx="11"/>
          </p:nvPr>
        </p:nvSpPr>
        <p:spPr bwMode="auto">
          <a:xfrm>
            <a:off x="3534173" y="224332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10" name="Picture Placeholder 1"/>
          <p:cNvSpPr>
            <a:spLocks noGrp="1"/>
          </p:cNvSpPr>
          <p:nvPr>
            <p:ph type="pic" sz="quarter" idx="13"/>
          </p:nvPr>
        </p:nvSpPr>
        <p:spPr bwMode="auto">
          <a:xfrm>
            <a:off x="8657825" y="2243327"/>
            <a:ext cx="2425122" cy="3589234"/>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260276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1"/>
          <p:cNvSpPr>
            <a:spLocks noGrp="1"/>
          </p:cNvSpPr>
          <p:nvPr>
            <p:ph type="pic" sz="quarter" idx="10"/>
          </p:nvPr>
        </p:nvSpPr>
        <p:spPr bwMode="auto">
          <a:xfrm>
            <a:off x="0" y="0"/>
            <a:ext cx="12192000" cy="325581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298812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6082145"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4915167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554182" y="595116"/>
            <a:ext cx="11083636" cy="56677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91104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p:cNvSpPr>
            <a:spLocks noGrp="1"/>
          </p:cNvSpPr>
          <p:nvPr>
            <p:ph type="pic" sz="quarter" idx="52"/>
          </p:nvPr>
        </p:nvSpPr>
        <p:spPr>
          <a:xfrm>
            <a:off x="3305694" y="2355619"/>
            <a:ext cx="2133600" cy="2133600"/>
          </a:xfrm>
          <a:prstGeom prst="ellipse">
            <a:avLst/>
          </a:prstGeom>
        </p:spPr>
      </p:sp>
      <p:sp>
        <p:nvSpPr>
          <p:cNvPr id="4" name="Picture Placeholder 3"/>
          <p:cNvSpPr>
            <a:spLocks noGrp="1"/>
          </p:cNvSpPr>
          <p:nvPr>
            <p:ph type="pic" sz="quarter" idx="51"/>
          </p:nvPr>
        </p:nvSpPr>
        <p:spPr>
          <a:xfrm>
            <a:off x="6963294" y="2355619"/>
            <a:ext cx="2133600" cy="2133600"/>
          </a:xfrm>
          <a:prstGeom prst="ellipse">
            <a:avLst/>
          </a:prstGeom>
        </p:spPr>
      </p:sp>
    </p:spTree>
    <p:extLst>
      <p:ext uri="{BB962C8B-B14F-4D97-AF65-F5344CB8AC3E}">
        <p14:creationId xmlns:p14="http://schemas.microsoft.com/office/powerpoint/2010/main" val="1790694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2"/>
          <p:cNvSpPr>
            <a:spLocks noGrp="1"/>
          </p:cNvSpPr>
          <p:nvPr>
            <p:ph type="pic" sz="quarter" idx="52"/>
          </p:nvPr>
        </p:nvSpPr>
        <p:spPr>
          <a:xfrm>
            <a:off x="1424247" y="2053590"/>
            <a:ext cx="1939636" cy="1939636"/>
          </a:xfrm>
          <a:prstGeom prst="ellipse">
            <a:avLst/>
          </a:prstGeom>
        </p:spPr>
      </p:sp>
    </p:spTree>
    <p:extLst>
      <p:ext uri="{BB962C8B-B14F-4D97-AF65-F5344CB8AC3E}">
        <p14:creationId xmlns:p14="http://schemas.microsoft.com/office/powerpoint/2010/main" val="41875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15367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6082145"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469269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12192000"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088550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bwMode="auto">
          <a:xfrm>
            <a:off x="5890989" y="2292914"/>
            <a:ext cx="4697188" cy="156793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1"/>
          <p:cNvSpPr>
            <a:spLocks noGrp="1"/>
          </p:cNvSpPr>
          <p:nvPr>
            <p:ph type="pic" sz="quarter" idx="11"/>
          </p:nvPr>
        </p:nvSpPr>
        <p:spPr bwMode="auto">
          <a:xfrm>
            <a:off x="5890989" y="3989709"/>
            <a:ext cx="2282167" cy="156793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10" name="Picture Placeholder 1"/>
          <p:cNvSpPr>
            <a:spLocks noGrp="1"/>
          </p:cNvSpPr>
          <p:nvPr>
            <p:ph type="pic" sz="quarter" idx="12"/>
          </p:nvPr>
        </p:nvSpPr>
        <p:spPr bwMode="auto">
          <a:xfrm>
            <a:off x="8306010" y="3989709"/>
            <a:ext cx="2282167" cy="156793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1582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2"/>
          <p:cNvSpPr>
            <a:spLocks noGrp="1"/>
          </p:cNvSpPr>
          <p:nvPr>
            <p:ph type="pic" sz="quarter" idx="4294967295"/>
          </p:nvPr>
        </p:nvSpPr>
        <p:spPr>
          <a:xfrm>
            <a:off x="1817919" y="2354428"/>
            <a:ext cx="2095500" cy="1508760"/>
          </a:xfrm>
          <a:prstGeom prst="rect">
            <a:avLst/>
          </a:prstGeom>
        </p:spPr>
      </p:sp>
      <p:sp>
        <p:nvSpPr>
          <p:cNvPr id="4" name="Picture Placeholder 3"/>
          <p:cNvSpPr>
            <a:spLocks noGrp="1"/>
          </p:cNvSpPr>
          <p:nvPr>
            <p:ph type="pic" sz="quarter" idx="4294967295"/>
          </p:nvPr>
        </p:nvSpPr>
        <p:spPr>
          <a:xfrm>
            <a:off x="4019391" y="2354428"/>
            <a:ext cx="2095500" cy="1508760"/>
          </a:xfrm>
          <a:prstGeom prst="rect">
            <a:avLst/>
          </a:prstGeom>
        </p:spPr>
      </p:sp>
      <p:sp>
        <p:nvSpPr>
          <p:cNvPr id="5" name="Picture Placeholder 4"/>
          <p:cNvSpPr>
            <a:spLocks noGrp="1"/>
          </p:cNvSpPr>
          <p:nvPr>
            <p:ph type="pic" sz="quarter" idx="4294967295"/>
          </p:nvPr>
        </p:nvSpPr>
        <p:spPr>
          <a:xfrm>
            <a:off x="6220863" y="2354428"/>
            <a:ext cx="2095500" cy="1508760"/>
          </a:xfrm>
          <a:prstGeom prst="rect">
            <a:avLst/>
          </a:prstGeom>
        </p:spPr>
      </p:sp>
      <p:sp>
        <p:nvSpPr>
          <p:cNvPr id="6" name="Picture Placeholder 10"/>
          <p:cNvSpPr>
            <a:spLocks noGrp="1"/>
          </p:cNvSpPr>
          <p:nvPr>
            <p:ph type="pic" sz="quarter" idx="4294967295"/>
          </p:nvPr>
        </p:nvSpPr>
        <p:spPr>
          <a:xfrm>
            <a:off x="8422335" y="2354428"/>
            <a:ext cx="2095500" cy="1508760"/>
          </a:xfrm>
          <a:prstGeom prst="rect">
            <a:avLst/>
          </a:prstGeom>
        </p:spPr>
      </p:sp>
    </p:spTree>
    <p:extLst>
      <p:ext uri="{BB962C8B-B14F-4D97-AF65-F5344CB8AC3E}">
        <p14:creationId xmlns:p14="http://schemas.microsoft.com/office/powerpoint/2010/main" val="813740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12192000"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012135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1257502" y="2395727"/>
            <a:ext cx="2438400" cy="3464544"/>
          </a:xfrm>
          <a:prstGeom prst="rect">
            <a:avLst/>
          </a:prstGeom>
        </p:spPr>
      </p:sp>
    </p:spTree>
    <p:extLst>
      <p:ext uri="{BB962C8B-B14F-4D97-AF65-F5344CB8AC3E}">
        <p14:creationId xmlns:p14="http://schemas.microsoft.com/office/powerpoint/2010/main" val="1498607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3311236"/>
            <a:ext cx="12192000" cy="354676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624221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12192000"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315079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4988858" y="3106271"/>
            <a:ext cx="2266183" cy="3966882"/>
          </a:xfrm>
          <a:prstGeom prst="rect">
            <a:avLst/>
          </a:prstGeom>
        </p:spPr>
      </p:sp>
    </p:spTree>
    <p:extLst>
      <p:ext uri="{BB962C8B-B14F-4D97-AF65-F5344CB8AC3E}">
        <p14:creationId xmlns:p14="http://schemas.microsoft.com/office/powerpoint/2010/main" val="18612371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7922871" y="1769840"/>
            <a:ext cx="1898248" cy="3225353"/>
          </a:xfrm>
          <a:prstGeom prst="rect">
            <a:avLst/>
          </a:prstGeom>
        </p:spPr>
      </p:sp>
    </p:spTree>
    <p:extLst>
      <p:ext uri="{BB962C8B-B14F-4D97-AF65-F5344CB8AC3E}">
        <p14:creationId xmlns:p14="http://schemas.microsoft.com/office/powerpoint/2010/main" val="155342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559286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2"/>
          <p:cNvSpPr>
            <a:spLocks noGrp="1"/>
          </p:cNvSpPr>
          <p:nvPr>
            <p:ph type="pic" sz="quarter" idx="4294967295"/>
          </p:nvPr>
        </p:nvSpPr>
        <p:spPr>
          <a:xfrm>
            <a:off x="2328863" y="4202119"/>
            <a:ext cx="2255153" cy="3966882"/>
          </a:xfrm>
          <a:prstGeom prst="rect">
            <a:avLst/>
          </a:prstGeom>
        </p:spPr>
      </p:sp>
      <p:sp>
        <p:nvSpPr>
          <p:cNvPr id="7" name="Picture Placeholder 2"/>
          <p:cNvSpPr>
            <a:spLocks noGrp="1"/>
          </p:cNvSpPr>
          <p:nvPr>
            <p:ph type="pic" sz="quarter" idx="4294967295"/>
          </p:nvPr>
        </p:nvSpPr>
        <p:spPr>
          <a:xfrm>
            <a:off x="4926590" y="3000145"/>
            <a:ext cx="2255153" cy="3966882"/>
          </a:xfrm>
          <a:prstGeom prst="rect">
            <a:avLst/>
          </a:prstGeom>
        </p:spPr>
      </p:sp>
      <p:sp>
        <p:nvSpPr>
          <p:cNvPr id="8" name="Picture Placeholder 2"/>
          <p:cNvSpPr>
            <a:spLocks noGrp="1"/>
          </p:cNvSpPr>
          <p:nvPr>
            <p:ph type="pic" sz="quarter" idx="4294967295"/>
          </p:nvPr>
        </p:nvSpPr>
        <p:spPr>
          <a:xfrm>
            <a:off x="7527575" y="4220532"/>
            <a:ext cx="2255153" cy="3966882"/>
          </a:xfrm>
          <a:prstGeom prst="rect">
            <a:avLst/>
          </a:prstGeom>
        </p:spPr>
      </p:sp>
    </p:spTree>
    <p:extLst>
      <p:ext uri="{BB962C8B-B14F-4D97-AF65-F5344CB8AC3E}">
        <p14:creationId xmlns:p14="http://schemas.microsoft.com/office/powerpoint/2010/main" val="2723412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8739679" y="1505368"/>
            <a:ext cx="1888348" cy="3343950"/>
          </a:xfrm>
          <a:prstGeom prst="rect">
            <a:avLst/>
          </a:prstGeom>
        </p:spPr>
      </p:sp>
    </p:spTree>
    <p:extLst>
      <p:ext uri="{BB962C8B-B14F-4D97-AF65-F5344CB8AC3E}">
        <p14:creationId xmlns:p14="http://schemas.microsoft.com/office/powerpoint/2010/main" val="20277915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1156447" y="2124635"/>
            <a:ext cx="2752165" cy="4733365"/>
          </a:xfrm>
          <a:prstGeom prst="rect">
            <a:avLst/>
          </a:prstGeom>
        </p:spPr>
      </p:sp>
    </p:spTree>
    <p:extLst>
      <p:ext uri="{BB962C8B-B14F-4D97-AF65-F5344CB8AC3E}">
        <p14:creationId xmlns:p14="http://schemas.microsoft.com/office/powerpoint/2010/main" val="6956091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1419923" y="2057729"/>
            <a:ext cx="3382536" cy="2164866"/>
          </a:xfrm>
          <a:prstGeom prst="rect">
            <a:avLst/>
          </a:prstGeom>
        </p:spPr>
      </p:sp>
    </p:spTree>
    <p:extLst>
      <p:ext uri="{BB962C8B-B14F-4D97-AF65-F5344CB8AC3E}">
        <p14:creationId xmlns:p14="http://schemas.microsoft.com/office/powerpoint/2010/main" val="1701031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7715833" y="2071053"/>
            <a:ext cx="3382536" cy="2164866"/>
          </a:xfrm>
          <a:prstGeom prst="rect">
            <a:avLst/>
          </a:prstGeom>
        </p:spPr>
      </p:sp>
    </p:spTree>
    <p:extLst>
      <p:ext uri="{BB962C8B-B14F-4D97-AF65-F5344CB8AC3E}">
        <p14:creationId xmlns:p14="http://schemas.microsoft.com/office/powerpoint/2010/main" val="15923033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1068646" y="1865313"/>
            <a:ext cx="3382536" cy="2164866"/>
          </a:xfrm>
          <a:prstGeom prst="rect">
            <a:avLst/>
          </a:prstGeom>
        </p:spPr>
      </p:sp>
    </p:spTree>
    <p:extLst>
      <p:ext uri="{BB962C8B-B14F-4D97-AF65-F5344CB8AC3E}">
        <p14:creationId xmlns:p14="http://schemas.microsoft.com/office/powerpoint/2010/main" val="5313615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2"/>
          <p:cNvSpPr>
            <a:spLocks noGrp="1"/>
          </p:cNvSpPr>
          <p:nvPr>
            <p:ph type="pic" sz="quarter" idx="4294967295"/>
          </p:nvPr>
        </p:nvSpPr>
        <p:spPr>
          <a:xfrm>
            <a:off x="7006361" y="2117318"/>
            <a:ext cx="3382536" cy="2164866"/>
          </a:xfrm>
          <a:prstGeom prst="rect">
            <a:avLst/>
          </a:prstGeom>
        </p:spPr>
      </p:sp>
    </p:spTree>
    <p:extLst>
      <p:ext uri="{BB962C8B-B14F-4D97-AF65-F5344CB8AC3E}">
        <p14:creationId xmlns:p14="http://schemas.microsoft.com/office/powerpoint/2010/main" val="210958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3066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2255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2828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1483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996809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4/13/23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49952725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670" r:id="rId13"/>
    <p:sldLayoutId id="2147483681" r:id="rId14"/>
    <p:sldLayoutId id="2147483713" r:id="rId15"/>
    <p:sldLayoutId id="2147483714" r:id="rId16"/>
    <p:sldLayoutId id="214748371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29BE1B29-8F2D-42C3-89CA-BCFA81B04176}"/>
              </a:ext>
            </a:extLst>
          </p:cNvPr>
          <p:cNvSpPr/>
          <p:nvPr/>
        </p:nvSpPr>
        <p:spPr>
          <a:xfrm>
            <a:off x="1452914" y="1638288"/>
            <a:ext cx="899956" cy="8999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3" name="Oval 72">
            <a:extLst>
              <a:ext uri="{FF2B5EF4-FFF2-40B4-BE49-F238E27FC236}">
                <a16:creationId xmlns:a16="http://schemas.microsoft.com/office/drawing/2014/main" id="{369BCA33-82E3-4948-B80C-C9D38CFFAF4F}"/>
              </a:ext>
            </a:extLst>
          </p:cNvPr>
          <p:cNvSpPr/>
          <p:nvPr/>
        </p:nvSpPr>
        <p:spPr>
          <a:xfrm>
            <a:off x="1458181" y="2835601"/>
            <a:ext cx="899956" cy="899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a:extLst>
              <a:ext uri="{FF2B5EF4-FFF2-40B4-BE49-F238E27FC236}">
                <a16:creationId xmlns:a16="http://schemas.microsoft.com/office/drawing/2014/main" id="{5C2F801B-4DD9-455D-9327-3FA3D3DCA15B}"/>
              </a:ext>
            </a:extLst>
          </p:cNvPr>
          <p:cNvSpPr/>
          <p:nvPr/>
        </p:nvSpPr>
        <p:spPr>
          <a:xfrm>
            <a:off x="1458181" y="4320601"/>
            <a:ext cx="899956" cy="899955"/>
          </a:xfrm>
          <a:prstGeom prst="ellipse">
            <a:avLst/>
          </a:prstGeom>
          <a:solidFill>
            <a:srgbClr val="36A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7" name="TextBox 76">
            <a:extLst>
              <a:ext uri="{FF2B5EF4-FFF2-40B4-BE49-F238E27FC236}">
                <a16:creationId xmlns:a16="http://schemas.microsoft.com/office/drawing/2014/main" id="{1C28D646-E0C0-451B-9676-4C415D238529}"/>
              </a:ext>
            </a:extLst>
          </p:cNvPr>
          <p:cNvSpPr txBox="1"/>
          <p:nvPr/>
        </p:nvSpPr>
        <p:spPr>
          <a:xfrm>
            <a:off x="1512049" y="301337"/>
            <a:ext cx="8019877"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SO YOU WANNA GET INTO GAMES?</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78" name="7 CuadroTexto">
            <a:extLst>
              <a:ext uri="{FF2B5EF4-FFF2-40B4-BE49-F238E27FC236}">
                <a16:creationId xmlns:a16="http://schemas.microsoft.com/office/drawing/2014/main" id="{A10A8265-EEAD-4386-8DD5-BD478691FDCA}"/>
              </a:ext>
            </a:extLst>
          </p:cNvPr>
          <p:cNvSpPr txBox="1"/>
          <p:nvPr/>
        </p:nvSpPr>
        <p:spPr>
          <a:xfrm>
            <a:off x="1505619" y="731489"/>
            <a:ext cx="7795399" cy="889090"/>
          </a:xfrm>
          <a:prstGeom prst="rect">
            <a:avLst/>
          </a:prstGeom>
          <a:noFill/>
        </p:spPr>
        <p:txBody>
          <a:bodyPr wrap="square">
            <a:spAutoFit/>
          </a:bodyPr>
          <a:lstStyle/>
          <a:p>
            <a:pPr>
              <a:lnSpc>
                <a:spcPts val="1600"/>
              </a:lnSpc>
              <a:defRPr/>
            </a:pPr>
            <a:endParaRPr lang="en-US" sz="1000" dirty="0">
              <a:solidFill>
                <a:schemeClr val="bg1">
                  <a:lumMod val="50000"/>
                </a:schemeClr>
              </a:solidFill>
              <a:latin typeface="Lato" charset="0"/>
              <a:ea typeface="Lato" charset="0"/>
              <a:cs typeface="Lato" charset="0"/>
            </a:endParaRPr>
          </a:p>
          <a:p>
            <a:pPr>
              <a:lnSpc>
                <a:spcPts val="1600"/>
              </a:lnSpc>
              <a:defRPr/>
            </a:pPr>
            <a:r>
              <a:rPr lang="en-US" sz="1000" dirty="0">
                <a:solidFill>
                  <a:schemeClr val="bg1">
                    <a:lumMod val="50000"/>
                  </a:schemeClr>
                </a:solidFill>
                <a:latin typeface="Lato" charset="0"/>
                <a:ea typeface="Lato" charset="0"/>
                <a:cs typeface="Lato" charset="0"/>
              </a:rPr>
              <a:t>Breaking into the video game industry is difficult. Which games will sell, and which games will flop? It’s hard to know what will stick. Our goal is to help streamline the process of which video games are more likely to reach more viewers and get more gameplay and therefore make more profit.</a:t>
            </a:r>
          </a:p>
        </p:txBody>
      </p:sp>
      <p:grpSp>
        <p:nvGrpSpPr>
          <p:cNvPr id="83" name="Group 82">
            <a:extLst>
              <a:ext uri="{FF2B5EF4-FFF2-40B4-BE49-F238E27FC236}">
                <a16:creationId xmlns:a16="http://schemas.microsoft.com/office/drawing/2014/main" id="{BE5B4120-2B30-4C9B-9341-6842B7186BF6}"/>
              </a:ext>
            </a:extLst>
          </p:cNvPr>
          <p:cNvGrpSpPr/>
          <p:nvPr/>
        </p:nvGrpSpPr>
        <p:grpSpPr>
          <a:xfrm>
            <a:off x="2451183" y="1632247"/>
            <a:ext cx="6049879" cy="1235854"/>
            <a:chOff x="2171094" y="2676161"/>
            <a:chExt cx="6049879" cy="1235854"/>
          </a:xfrm>
        </p:grpSpPr>
        <p:sp>
          <p:nvSpPr>
            <p:cNvPr id="81" name="TextBox 80">
              <a:extLst>
                <a:ext uri="{FF2B5EF4-FFF2-40B4-BE49-F238E27FC236}">
                  <a16:creationId xmlns:a16="http://schemas.microsoft.com/office/drawing/2014/main" id="{75D18A57-8D6A-4298-B7C1-63CE0A7DF1FF}"/>
                </a:ext>
              </a:extLst>
            </p:cNvPr>
            <p:cNvSpPr txBox="1"/>
            <p:nvPr/>
          </p:nvSpPr>
          <p:spPr>
            <a:xfrm>
              <a:off x="2171094" y="2676161"/>
              <a:ext cx="1804560"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Trevor </a:t>
              </a:r>
              <a:r>
                <a:rPr lang="id-ID" sz="1600" b="1" dirty="0" err="1">
                  <a:solidFill>
                    <a:schemeClr val="tx1">
                      <a:lumMod val="75000"/>
                      <a:lumOff val="25000"/>
                    </a:schemeClr>
                  </a:solidFill>
                  <a:latin typeface="Montserrat SemiBold" panose="00000700000000000000" pitchFamily="50" charset="0"/>
                  <a:ea typeface="Lato" charset="0"/>
                  <a:cs typeface="Lato" charset="0"/>
                </a:rPr>
                <a:t>Bridges</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82" name="7 CuadroTexto">
              <a:extLst>
                <a:ext uri="{FF2B5EF4-FFF2-40B4-BE49-F238E27FC236}">
                  <a16:creationId xmlns:a16="http://schemas.microsoft.com/office/drawing/2014/main" id="{7F38ECD1-B3DE-4B96-AAF9-71352FE4A6B0}"/>
                </a:ext>
              </a:extLst>
            </p:cNvPr>
            <p:cNvSpPr txBox="1"/>
            <p:nvPr/>
          </p:nvSpPr>
          <p:spPr>
            <a:xfrm>
              <a:off x="2176439" y="3003240"/>
              <a:ext cx="6044534" cy="908775"/>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Trevor collected the </a:t>
              </a:r>
              <a:r>
                <a:rPr lang="en-US" sz="900" dirty="0" err="1">
                  <a:solidFill>
                    <a:schemeClr val="bg1">
                      <a:lumMod val="50000"/>
                    </a:schemeClr>
                  </a:solidFill>
                  <a:latin typeface="Lato" charset="0"/>
                  <a:ea typeface="Lato" charset="0"/>
                  <a:cs typeface="Lato" charset="0"/>
                </a:rPr>
                <a:t>Triforce</a:t>
              </a:r>
              <a:r>
                <a:rPr lang="en-US" sz="900" dirty="0">
                  <a:solidFill>
                    <a:schemeClr val="bg1">
                      <a:lumMod val="50000"/>
                    </a:schemeClr>
                  </a:solidFill>
                  <a:latin typeface="Lato" charset="0"/>
                  <a:ea typeface="Lato" charset="0"/>
                  <a:cs typeface="Lato" charset="0"/>
                </a:rPr>
                <a:t> as Link, saved a princess or two as Mario and Luigi, and fought in space as a </a:t>
              </a:r>
              <a:r>
                <a:rPr lang="en-US" sz="900" dirty="0" err="1">
                  <a:solidFill>
                    <a:schemeClr val="bg1">
                      <a:lumMod val="50000"/>
                    </a:schemeClr>
                  </a:solidFill>
                  <a:latin typeface="Lato" charset="0"/>
                  <a:ea typeface="Lato" charset="0"/>
                  <a:cs typeface="Lato" charset="0"/>
                </a:rPr>
                <a:t>Battletoad</a:t>
              </a:r>
              <a:r>
                <a:rPr lang="en-US" sz="900" dirty="0">
                  <a:solidFill>
                    <a:schemeClr val="bg1">
                      <a:lumMod val="50000"/>
                    </a:schemeClr>
                  </a:solidFill>
                  <a:latin typeface="Lato" charset="0"/>
                  <a:ea typeface="Lato" charset="0"/>
                  <a:cs typeface="Lato" charset="0"/>
                </a:rPr>
                <a:t> on his Nintendo and Super Nintendo. He didn't truly fall in love with video games, specifically FPS games, until 1997 on his N64. Trevor amassed copious amounts of successful missions as her Majesty's most trusted spy, 007. Goldeneye 007 changed Trevor's view on what a video game should provide and deliver and still uses Goldeneye as his golden standard for the basics of a good FPS.</a:t>
              </a:r>
            </a:p>
          </p:txBody>
        </p:sp>
      </p:grpSp>
      <p:grpSp>
        <p:nvGrpSpPr>
          <p:cNvPr id="84" name="Group 83">
            <a:extLst>
              <a:ext uri="{FF2B5EF4-FFF2-40B4-BE49-F238E27FC236}">
                <a16:creationId xmlns:a16="http://schemas.microsoft.com/office/drawing/2014/main" id="{6DD75D1D-9352-4BCD-B239-DEC796EBAFFB}"/>
              </a:ext>
            </a:extLst>
          </p:cNvPr>
          <p:cNvGrpSpPr/>
          <p:nvPr/>
        </p:nvGrpSpPr>
        <p:grpSpPr>
          <a:xfrm>
            <a:off x="2451183" y="2825977"/>
            <a:ext cx="5985085" cy="1402566"/>
            <a:chOff x="2171094" y="2676161"/>
            <a:chExt cx="5985085" cy="1402566"/>
          </a:xfrm>
        </p:grpSpPr>
        <p:sp>
          <p:nvSpPr>
            <p:cNvPr id="85" name="TextBox 84">
              <a:extLst>
                <a:ext uri="{FF2B5EF4-FFF2-40B4-BE49-F238E27FC236}">
                  <a16:creationId xmlns:a16="http://schemas.microsoft.com/office/drawing/2014/main" id="{7F3B4A7F-C53B-4FAD-9369-016E169E92AB}"/>
                </a:ext>
              </a:extLst>
            </p:cNvPr>
            <p:cNvSpPr txBox="1"/>
            <p:nvPr/>
          </p:nvSpPr>
          <p:spPr>
            <a:xfrm>
              <a:off x="2171094" y="2676161"/>
              <a:ext cx="1804560" cy="338554"/>
            </a:xfrm>
            <a:prstGeom prst="rect">
              <a:avLst/>
            </a:prstGeom>
            <a:noFill/>
          </p:spPr>
          <p:txBody>
            <a:bodyPr wrap="square" rtlCol="0">
              <a:spAutoFit/>
            </a:bodyPr>
            <a:lstStyle/>
            <a:p>
              <a:r>
                <a:rPr lang="id-ID" sz="1600" b="1" dirty="0" err="1">
                  <a:solidFill>
                    <a:schemeClr val="tx1">
                      <a:lumMod val="75000"/>
                      <a:lumOff val="25000"/>
                    </a:schemeClr>
                  </a:solidFill>
                  <a:latin typeface="Montserrat SemiBold" panose="00000700000000000000" pitchFamily="50" charset="0"/>
                  <a:ea typeface="Lato" charset="0"/>
                  <a:cs typeface="Lato" charset="0"/>
                </a:rPr>
                <a:t>Zac</a:t>
              </a:r>
              <a:r>
                <a:rPr lang="id-ID" sz="1600" b="1" dirty="0">
                  <a:solidFill>
                    <a:schemeClr val="tx1">
                      <a:lumMod val="75000"/>
                      <a:lumOff val="25000"/>
                    </a:schemeClr>
                  </a:solidFill>
                  <a:latin typeface="Montserrat SemiBold" panose="00000700000000000000" pitchFamily="50" charset="0"/>
                  <a:ea typeface="Lato" charset="0"/>
                  <a:cs typeface="Lato" charset="0"/>
                </a:rPr>
                <a:t> Lau</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86" name="7 CuadroTexto">
              <a:extLst>
                <a:ext uri="{FF2B5EF4-FFF2-40B4-BE49-F238E27FC236}">
                  <a16:creationId xmlns:a16="http://schemas.microsoft.com/office/drawing/2014/main" id="{A861D423-F338-4D98-9150-122CEBBC6E86}"/>
                </a:ext>
              </a:extLst>
            </p:cNvPr>
            <p:cNvSpPr txBox="1"/>
            <p:nvPr/>
          </p:nvSpPr>
          <p:spPr>
            <a:xfrm>
              <a:off x="2176439" y="3003240"/>
              <a:ext cx="5979740" cy="1075487"/>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Zac grew up watching his brothers play the </a:t>
              </a:r>
              <a:r>
                <a:rPr lang="en-US" sz="900" dirty="0" err="1">
                  <a:solidFill>
                    <a:schemeClr val="bg1">
                      <a:lumMod val="50000"/>
                    </a:schemeClr>
                  </a:solidFill>
                  <a:latin typeface="Lato" charset="0"/>
                  <a:ea typeface="Lato" charset="0"/>
                  <a:cs typeface="Lato" charset="0"/>
                </a:rPr>
                <a:t>Gamecube</a:t>
              </a:r>
              <a:r>
                <a:rPr lang="en-US" sz="900" dirty="0">
                  <a:solidFill>
                    <a:schemeClr val="bg1">
                      <a:lumMod val="50000"/>
                    </a:schemeClr>
                  </a:solidFill>
                  <a:latin typeface="Lato" charset="0"/>
                  <a:ea typeface="Lato" charset="0"/>
                  <a:cs typeface="Lato" charset="0"/>
                </a:rPr>
                <a:t> and for the longest time they only had two controllers. Finally, though when the Xbox360 came out, it was his time to shine.  Zac spent countless hours playing Modern Warfare 2 and Battlefield 3 with his friends after school and having the time of his life.  Then in 8th grade a friend of Zac’s introduced him to PC gaming.  He never turned back.  Zac’s friends and he would play all the Garry's Mod game modes. Zac has put in over 2000 hours into Counter-Strike: Global Offensive.  There Zac reached the top 3.195% of all players and its like having a badge of honor.</a:t>
              </a:r>
            </a:p>
          </p:txBody>
        </p:sp>
      </p:grpSp>
      <p:grpSp>
        <p:nvGrpSpPr>
          <p:cNvPr id="87" name="Group 86">
            <a:extLst>
              <a:ext uri="{FF2B5EF4-FFF2-40B4-BE49-F238E27FC236}">
                <a16:creationId xmlns:a16="http://schemas.microsoft.com/office/drawing/2014/main" id="{762347C3-4455-440D-9154-7D8EA6FCCA93}"/>
              </a:ext>
            </a:extLst>
          </p:cNvPr>
          <p:cNvGrpSpPr/>
          <p:nvPr/>
        </p:nvGrpSpPr>
        <p:grpSpPr>
          <a:xfrm>
            <a:off x="2462107" y="4284125"/>
            <a:ext cx="6038955" cy="1073822"/>
            <a:chOff x="2171094" y="2676161"/>
            <a:chExt cx="3261818" cy="1073822"/>
          </a:xfrm>
        </p:grpSpPr>
        <p:sp>
          <p:nvSpPr>
            <p:cNvPr id="88" name="TextBox 87">
              <a:extLst>
                <a:ext uri="{FF2B5EF4-FFF2-40B4-BE49-F238E27FC236}">
                  <a16:creationId xmlns:a16="http://schemas.microsoft.com/office/drawing/2014/main" id="{B696A0F5-D3C5-42C5-9AE4-0FE5832A840C}"/>
                </a:ext>
              </a:extLst>
            </p:cNvPr>
            <p:cNvSpPr txBox="1"/>
            <p:nvPr/>
          </p:nvSpPr>
          <p:spPr>
            <a:xfrm>
              <a:off x="2171094" y="2676161"/>
              <a:ext cx="1804560" cy="338554"/>
            </a:xfrm>
            <a:prstGeom prst="rect">
              <a:avLst/>
            </a:prstGeom>
            <a:noFill/>
          </p:spPr>
          <p:txBody>
            <a:bodyPr wrap="square" rtlCol="0">
              <a:spAutoFit/>
            </a:bodyPr>
            <a:lstStyle/>
            <a:p>
              <a:r>
                <a:rPr lang="id-ID" sz="1600" b="1" dirty="0" err="1">
                  <a:solidFill>
                    <a:schemeClr val="tx1">
                      <a:lumMod val="75000"/>
                      <a:lumOff val="25000"/>
                    </a:schemeClr>
                  </a:solidFill>
                  <a:latin typeface="Montserrat SemiBold" panose="00000700000000000000" pitchFamily="50" charset="0"/>
                  <a:ea typeface="Lato" charset="0"/>
                  <a:cs typeface="Lato" charset="0"/>
                </a:rPr>
                <a:t>Phil</a:t>
              </a:r>
              <a:r>
                <a:rPr lang="id-ID" sz="1600" b="1" dirty="0">
                  <a:solidFill>
                    <a:schemeClr val="tx1">
                      <a:lumMod val="75000"/>
                      <a:lumOff val="25000"/>
                    </a:schemeClr>
                  </a:solidFill>
                  <a:latin typeface="Montserrat SemiBold" panose="00000700000000000000" pitchFamily="50" charset="0"/>
                  <a:ea typeface="Lato" charset="0"/>
                  <a:cs typeface="Lato" charset="0"/>
                </a:rPr>
                <a:t> Jaques</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89" name="7 CuadroTexto">
              <a:extLst>
                <a:ext uri="{FF2B5EF4-FFF2-40B4-BE49-F238E27FC236}">
                  <a16:creationId xmlns:a16="http://schemas.microsoft.com/office/drawing/2014/main" id="{75028289-A32E-4B41-AC00-EE3256E955C2}"/>
                </a:ext>
              </a:extLst>
            </p:cNvPr>
            <p:cNvSpPr txBox="1"/>
            <p:nvPr/>
          </p:nvSpPr>
          <p:spPr>
            <a:xfrm>
              <a:off x="2176439" y="3003240"/>
              <a:ext cx="3256473" cy="746743"/>
            </a:xfrm>
            <a:prstGeom prst="rect">
              <a:avLst/>
            </a:prstGeom>
            <a:noFill/>
          </p:spPr>
          <p:txBody>
            <a:bodyPr wrap="square">
              <a:spAutoFit/>
            </a:bodyPr>
            <a:lstStyle/>
            <a:p>
              <a:pPr>
                <a:lnSpc>
                  <a:spcPts val="1280"/>
                </a:lnSpc>
                <a:defRPr/>
              </a:pPr>
              <a:r>
                <a:rPr lang="en-US" sz="900" b="0" i="0" dirty="0">
                  <a:solidFill>
                    <a:srgbClr val="969696"/>
                  </a:solidFill>
                  <a:effectLst/>
                  <a:latin typeface="Lato" panose="020F0502020204030203" pitchFamily="34" charset="0"/>
                  <a:ea typeface="Lato" panose="020F0502020204030203" pitchFamily="34" charset="0"/>
                  <a:cs typeface="Lato" panose="020F0502020204030203" pitchFamily="34" charset="0"/>
                </a:rPr>
                <a:t>Phil was forever changed the day he received his original Nintendo. Although, at the time it was just referred to as "The Nintendo". Hours spent engaging in improbable acrobatics as a nimble Italian plumber smashing Koopa Troopas and banging his head against blocks for questionable flowers and mushrooms molded him into the absolute nerd he is today.</a:t>
              </a:r>
              <a:endParaRPr lang="en-US" sz="900" dirty="0">
                <a:solidFill>
                  <a:srgbClr val="969696"/>
                </a:solidFill>
                <a:latin typeface="Lato" panose="020F0502020204030203" pitchFamily="34" charset="0"/>
                <a:ea typeface="Lato" panose="020F0502020204030203" pitchFamily="34" charset="0"/>
                <a:cs typeface="Lato" panose="020F0502020204030203" pitchFamily="34" charset="0"/>
              </a:endParaRPr>
            </a:p>
          </p:txBody>
        </p:sp>
      </p:grpSp>
      <p:pic>
        <p:nvPicPr>
          <p:cNvPr id="1026" name="Picture 2" descr="Profile photo for Trevor Bridges">
            <a:extLst>
              <a:ext uri="{FF2B5EF4-FFF2-40B4-BE49-F238E27FC236}">
                <a16:creationId xmlns:a16="http://schemas.microsoft.com/office/drawing/2014/main" id="{3F8E0028-BE92-0598-9FB4-166387975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329" y="2331720"/>
            <a:ext cx="1698129" cy="1698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Zechariah Lau">
            <a:extLst>
              <a:ext uri="{FF2B5EF4-FFF2-40B4-BE49-F238E27FC236}">
                <a16:creationId xmlns:a16="http://schemas.microsoft.com/office/drawing/2014/main" id="{579B51A3-BA4A-52C4-5BCA-1A8390ABB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7831" y="2331720"/>
            <a:ext cx="1698129" cy="1698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Jared Hubert">
            <a:extLst>
              <a:ext uri="{FF2B5EF4-FFF2-40B4-BE49-F238E27FC236}">
                <a16:creationId xmlns:a16="http://schemas.microsoft.com/office/drawing/2014/main" id="{90A27488-F7F4-3DD3-F68A-8CA78F5FD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7831" y="4170368"/>
            <a:ext cx="1698129" cy="1698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Philip Jaques">
            <a:extLst>
              <a:ext uri="{FF2B5EF4-FFF2-40B4-BE49-F238E27FC236}">
                <a16:creationId xmlns:a16="http://schemas.microsoft.com/office/drawing/2014/main" id="{15E8166F-672B-2705-4FA7-61FAC0681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958" y="4174038"/>
            <a:ext cx="1698129" cy="169812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C67217B-BBA4-97D8-9AA8-DCA67A65024E}"/>
              </a:ext>
            </a:extLst>
          </p:cNvPr>
          <p:cNvSpPr/>
          <p:nvPr/>
        </p:nvSpPr>
        <p:spPr>
          <a:xfrm>
            <a:off x="1452914" y="5450007"/>
            <a:ext cx="899956" cy="8999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oup 6">
            <a:extLst>
              <a:ext uri="{FF2B5EF4-FFF2-40B4-BE49-F238E27FC236}">
                <a16:creationId xmlns:a16="http://schemas.microsoft.com/office/drawing/2014/main" id="{81F07F07-520D-4ABD-C3DB-96E4DC575186}"/>
              </a:ext>
            </a:extLst>
          </p:cNvPr>
          <p:cNvGrpSpPr/>
          <p:nvPr/>
        </p:nvGrpSpPr>
        <p:grpSpPr>
          <a:xfrm>
            <a:off x="2515976" y="5413530"/>
            <a:ext cx="5985085" cy="1402566"/>
            <a:chOff x="2171094" y="2676161"/>
            <a:chExt cx="5985085" cy="1402566"/>
          </a:xfrm>
        </p:grpSpPr>
        <p:sp>
          <p:nvSpPr>
            <p:cNvPr id="8" name="TextBox 7">
              <a:extLst>
                <a:ext uri="{FF2B5EF4-FFF2-40B4-BE49-F238E27FC236}">
                  <a16:creationId xmlns:a16="http://schemas.microsoft.com/office/drawing/2014/main" id="{94583439-A989-FCC7-5781-EA5BA2FD98C6}"/>
                </a:ext>
              </a:extLst>
            </p:cNvPr>
            <p:cNvSpPr txBox="1"/>
            <p:nvPr/>
          </p:nvSpPr>
          <p:spPr>
            <a:xfrm>
              <a:off x="2171094" y="2676161"/>
              <a:ext cx="1804560"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Jared Hubert</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9" name="7 CuadroTexto">
              <a:extLst>
                <a:ext uri="{FF2B5EF4-FFF2-40B4-BE49-F238E27FC236}">
                  <a16:creationId xmlns:a16="http://schemas.microsoft.com/office/drawing/2014/main" id="{526BFA3E-167A-71F1-CCDB-D026CA65122B}"/>
                </a:ext>
              </a:extLst>
            </p:cNvPr>
            <p:cNvSpPr txBox="1"/>
            <p:nvPr/>
          </p:nvSpPr>
          <p:spPr>
            <a:xfrm>
              <a:off x="2176438" y="3003240"/>
              <a:ext cx="5979741" cy="1075487"/>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Jared's life changed forever in 2003 when he received his PlayStation 2. As a child of the 90s, he had grown up playing simple games on his Nintendo 64 and Game Boy, but the PS2 was a whole new world. The graphics were stunning, the gameplay was immersive, and the selection of games was endless. Jared spent countless hours exploring </a:t>
              </a:r>
              <a:r>
                <a:rPr lang="en-US" sz="900" dirty="0" err="1">
                  <a:solidFill>
                    <a:schemeClr val="bg1">
                      <a:lumMod val="50000"/>
                    </a:schemeClr>
                  </a:solidFill>
                  <a:latin typeface="Lato" charset="0"/>
                  <a:ea typeface="Lato" charset="0"/>
                  <a:cs typeface="Lato" charset="0"/>
                </a:rPr>
                <a:t>Spira</a:t>
              </a:r>
              <a:r>
                <a:rPr lang="en-US" sz="900" dirty="0">
                  <a:solidFill>
                    <a:schemeClr val="bg1">
                      <a:lumMod val="50000"/>
                    </a:schemeClr>
                  </a:solidFill>
                  <a:latin typeface="Lato" charset="0"/>
                  <a:ea typeface="Lato" charset="0"/>
                  <a:cs typeface="Lato" charset="0"/>
                </a:rPr>
                <a:t> as </a:t>
              </a:r>
              <a:r>
                <a:rPr lang="en-US" sz="900" dirty="0" err="1">
                  <a:solidFill>
                    <a:schemeClr val="bg1">
                      <a:lumMod val="50000"/>
                    </a:schemeClr>
                  </a:solidFill>
                  <a:latin typeface="Lato" charset="0"/>
                  <a:ea typeface="Lato" charset="0"/>
                  <a:cs typeface="Lato" charset="0"/>
                </a:rPr>
                <a:t>Tidus</a:t>
              </a:r>
              <a:r>
                <a:rPr lang="en-US" sz="900" dirty="0">
                  <a:solidFill>
                    <a:schemeClr val="bg1">
                      <a:lumMod val="50000"/>
                    </a:schemeClr>
                  </a:solidFill>
                  <a:latin typeface="Lato" charset="0"/>
                  <a:ea typeface="Lato" charset="0"/>
                  <a:cs typeface="Lato" charset="0"/>
                </a:rPr>
                <a:t> in Final Fantasy X, taking on giant bosses in Shadow of Colossus, or absolutely SHREDDING in Tony Hawk's Underground 2. The PS2 became his gateway to other worlds. To this day, Jared looks back with fondness and appreciation for the impact it had on his life.</a:t>
              </a:r>
            </a:p>
          </p:txBody>
        </p:sp>
      </p:grpSp>
      <p:pic>
        <p:nvPicPr>
          <p:cNvPr id="12" name="Picture 2" descr="Goldeneye 007 - Nintendo 64 N64 - Authentic - Original James Bond Retro FPS  Game | eBay">
            <a:extLst>
              <a:ext uri="{FF2B5EF4-FFF2-40B4-BE49-F238E27FC236}">
                <a16:creationId xmlns:a16="http://schemas.microsoft.com/office/drawing/2014/main" id="{81B76382-2FA9-8390-3538-E3BEA2801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9408" y="1632247"/>
            <a:ext cx="886968" cy="900614"/>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4" descr="Super Mario Vinyl Decal for window car mirror bumper image 1">
            <a:extLst>
              <a:ext uri="{FF2B5EF4-FFF2-40B4-BE49-F238E27FC236}">
                <a16:creationId xmlns:a16="http://schemas.microsoft.com/office/drawing/2014/main" id="{943B2027-3065-E966-303A-9500F31A90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162" y="4336239"/>
            <a:ext cx="868680" cy="86868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6" descr="Pin by allen on PS2 | Playstation logo, Video game logos, Playstation">
            <a:extLst>
              <a:ext uri="{FF2B5EF4-FFF2-40B4-BE49-F238E27FC236}">
                <a16:creationId xmlns:a16="http://schemas.microsoft.com/office/drawing/2014/main" id="{F415F499-4BF4-2ADC-9215-341EEE3035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2963"/>
          <a:stretch/>
        </p:blipFill>
        <p:spPr bwMode="auto">
          <a:xfrm>
            <a:off x="1448730" y="5453516"/>
            <a:ext cx="896112" cy="896446"/>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2" descr="Ways to Make Money Playing Counter-Strike: Global Offensive (CS:GO)">
            <a:extLst>
              <a:ext uri="{FF2B5EF4-FFF2-40B4-BE49-F238E27FC236}">
                <a16:creationId xmlns:a16="http://schemas.microsoft.com/office/drawing/2014/main" id="{FC765C3A-B1F8-4C2F-61C0-2EF4C71102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3708"/>
          <a:stretch/>
        </p:blipFill>
        <p:spPr bwMode="auto">
          <a:xfrm>
            <a:off x="1458548" y="2819964"/>
            <a:ext cx="896112" cy="895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0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dissolve">
                                      <p:cBhvr>
                                        <p:cTn id="15" dur="500"/>
                                        <p:tgtEl>
                                          <p:spTgt spid="1028"/>
                                        </p:tgtEl>
                                      </p:cBhvr>
                                    </p:animEffect>
                                  </p:childTnLst>
                                </p:cTn>
                              </p:par>
                              <p:par>
                                <p:cTn id="16" presetID="9"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dissolve">
                                      <p:cBhvr>
                                        <p:cTn id="26" dur="5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dissolve">
                                      <p:cBhvr>
                                        <p:cTn id="3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449CC5-92AC-4976-98A6-0AEAE99F1954}"/>
              </a:ext>
            </a:extLst>
          </p:cNvPr>
          <p:cNvGrpSpPr/>
          <p:nvPr/>
        </p:nvGrpSpPr>
        <p:grpSpPr>
          <a:xfrm rot="5400000">
            <a:off x="2667000" y="2258391"/>
            <a:ext cx="6858000" cy="2341220"/>
            <a:chOff x="2298858" y="2102643"/>
            <a:chExt cx="6545581" cy="2234565"/>
          </a:xfrm>
          <a:solidFill>
            <a:schemeClr val="bg1">
              <a:lumMod val="85000"/>
            </a:schemeClr>
          </a:solidFill>
        </p:grpSpPr>
        <p:sp>
          <p:nvSpPr>
            <p:cNvPr id="3" name="Freeform: Shape 2">
              <a:extLst>
                <a:ext uri="{FF2B5EF4-FFF2-40B4-BE49-F238E27FC236}">
                  <a16:creationId xmlns:a16="http://schemas.microsoft.com/office/drawing/2014/main" id="{E99770FC-1CB0-4B3C-B6F8-21072E7D82CD}"/>
                </a:ext>
              </a:extLst>
            </p:cNvPr>
            <p:cNvSpPr/>
            <p:nvPr/>
          </p:nvSpPr>
          <p:spPr>
            <a:xfrm>
              <a:off x="2298858" y="3228498"/>
              <a:ext cx="1076325" cy="1076325"/>
            </a:xfrm>
            <a:custGeom>
              <a:avLst/>
              <a:gdLst>
                <a:gd name="connsiteX0" fmla="*/ 472916 w 1076325"/>
                <a:gd name="connsiteY0" fmla="*/ 8096 h 1076325"/>
                <a:gd name="connsiteX1" fmla="*/ 392906 w 1076325"/>
                <a:gd name="connsiteY1" fmla="*/ 255746 h 1076325"/>
                <a:gd name="connsiteX2" fmla="*/ 273844 w 1076325"/>
                <a:gd name="connsiteY2" fmla="*/ 255746 h 1076325"/>
                <a:gd name="connsiteX3" fmla="*/ 273844 w 1076325"/>
                <a:gd name="connsiteY3" fmla="*/ 384334 h 1076325"/>
                <a:gd name="connsiteX4" fmla="*/ 7144 w 1076325"/>
                <a:gd name="connsiteY4" fmla="*/ 473869 h 1076325"/>
                <a:gd name="connsiteX5" fmla="*/ 7144 w 1076325"/>
                <a:gd name="connsiteY5" fmla="*/ 1075849 h 1076325"/>
                <a:gd name="connsiteX6" fmla="*/ 1069181 w 1076325"/>
                <a:gd name="connsiteY6" fmla="*/ 7144 h 1076325"/>
                <a:gd name="connsiteX7" fmla="*/ 47291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472916" y="8096"/>
                  </a:moveTo>
                  <a:cubicBezTo>
                    <a:pt x="472916" y="99536"/>
                    <a:pt x="440531" y="185261"/>
                    <a:pt x="392906" y="255746"/>
                  </a:cubicBezTo>
                  <a:lnTo>
                    <a:pt x="273844" y="255746"/>
                  </a:lnTo>
                  <a:lnTo>
                    <a:pt x="273844" y="384334"/>
                  </a:lnTo>
                  <a:cubicBezTo>
                    <a:pt x="195739" y="433864"/>
                    <a:pt x="101441" y="473869"/>
                    <a:pt x="7144" y="473869"/>
                  </a:cubicBezTo>
                  <a:lnTo>
                    <a:pt x="7144" y="1075849"/>
                  </a:lnTo>
                  <a:cubicBezTo>
                    <a:pt x="598646" y="1075849"/>
                    <a:pt x="1069181" y="595789"/>
                    <a:pt x="1069181" y="7144"/>
                  </a:cubicBezTo>
                  <a:lnTo>
                    <a:pt x="472916" y="7144"/>
                  </a:lnTo>
                  <a:close/>
                </a:path>
              </a:pathLst>
            </a:custGeom>
            <a:grpFill/>
            <a:ln w="9525" cap="flat">
              <a:noFill/>
              <a:prstDash val="solid"/>
              <a:miter/>
            </a:ln>
          </p:spPr>
          <p:txBody>
            <a:bodyPr rtlCol="0" anchor="ctr"/>
            <a:lstStyle/>
            <a:p>
              <a:endParaRPr lang="id-ID"/>
            </a:p>
          </p:txBody>
        </p:sp>
        <p:sp>
          <p:nvSpPr>
            <p:cNvPr id="4" name="Freeform: Shape 3">
              <a:extLst>
                <a:ext uri="{FF2B5EF4-FFF2-40B4-BE49-F238E27FC236}">
                  <a16:creationId xmlns:a16="http://schemas.microsoft.com/office/drawing/2014/main" id="{E5101B09-E332-4BBF-A1B7-F4D335D03967}"/>
                </a:ext>
              </a:extLst>
            </p:cNvPr>
            <p:cNvSpPr/>
            <p:nvPr/>
          </p:nvSpPr>
          <p:spPr>
            <a:xfrm>
              <a:off x="5614511" y="3250406"/>
              <a:ext cx="1085850" cy="1085850"/>
            </a:xfrm>
            <a:custGeom>
              <a:avLst/>
              <a:gdLst>
                <a:gd name="connsiteX0" fmla="*/ 473869 w 1085850"/>
                <a:gd name="connsiteY0" fmla="*/ 8096 h 1085850"/>
                <a:gd name="connsiteX1" fmla="*/ 418624 w 1085850"/>
                <a:gd name="connsiteY1" fmla="*/ 233839 h 1085850"/>
                <a:gd name="connsiteX2" fmla="*/ 285274 w 1085850"/>
                <a:gd name="connsiteY2" fmla="*/ 233839 h 1085850"/>
                <a:gd name="connsiteX3" fmla="*/ 285274 w 1085850"/>
                <a:gd name="connsiteY3" fmla="*/ 380524 h 1085850"/>
                <a:gd name="connsiteX4" fmla="*/ 7144 w 1085850"/>
                <a:gd name="connsiteY4" fmla="*/ 472916 h 1085850"/>
                <a:gd name="connsiteX5" fmla="*/ 7144 w 1085850"/>
                <a:gd name="connsiteY5" fmla="*/ 1078706 h 1085850"/>
                <a:gd name="connsiteX6" fmla="*/ 1081564 w 1085850"/>
                <a:gd name="connsiteY6" fmla="*/ 7144 h 1085850"/>
                <a:gd name="connsiteX7" fmla="*/ 473869 w 1085850"/>
                <a:gd name="connsiteY7" fmla="*/ 7144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085850">
                  <a:moveTo>
                    <a:pt x="473869" y="8096"/>
                  </a:moveTo>
                  <a:cubicBezTo>
                    <a:pt x="473869" y="92869"/>
                    <a:pt x="451009" y="171926"/>
                    <a:pt x="418624" y="233839"/>
                  </a:cubicBezTo>
                  <a:lnTo>
                    <a:pt x="285274" y="233839"/>
                  </a:lnTo>
                  <a:lnTo>
                    <a:pt x="285274" y="380524"/>
                  </a:lnTo>
                  <a:cubicBezTo>
                    <a:pt x="205264" y="438626"/>
                    <a:pt x="115729" y="472916"/>
                    <a:pt x="7144" y="472916"/>
                  </a:cubicBezTo>
                  <a:lnTo>
                    <a:pt x="7144" y="1078706"/>
                  </a:lnTo>
                  <a:cubicBezTo>
                    <a:pt x="603409" y="1078706"/>
                    <a:pt x="1081564" y="597694"/>
                    <a:pt x="1081564" y="7144"/>
                  </a:cubicBezTo>
                  <a:lnTo>
                    <a:pt x="473869" y="7144"/>
                  </a:lnTo>
                  <a:close/>
                </a:path>
              </a:pathLst>
            </a:custGeom>
            <a:grpFill/>
            <a:ln w="9525" cap="flat">
              <a:noFill/>
              <a:prstDash val="solid"/>
              <a:miter/>
            </a:ln>
          </p:spPr>
          <p:txBody>
            <a:bodyPr rtlCol="0" anchor="ctr"/>
            <a:lstStyle/>
            <a:p>
              <a:endParaRPr lang="id-ID"/>
            </a:p>
          </p:txBody>
        </p:sp>
        <p:sp>
          <p:nvSpPr>
            <p:cNvPr id="5" name="Freeform: Shape 4">
              <a:extLst>
                <a:ext uri="{FF2B5EF4-FFF2-40B4-BE49-F238E27FC236}">
                  <a16:creationId xmlns:a16="http://schemas.microsoft.com/office/drawing/2014/main" id="{ED260DF9-DEF7-466C-AF77-2521CF46D285}"/>
                </a:ext>
              </a:extLst>
            </p:cNvPr>
            <p:cNvSpPr/>
            <p:nvPr/>
          </p:nvSpPr>
          <p:spPr>
            <a:xfrm>
              <a:off x="4442936" y="3251358"/>
              <a:ext cx="1085850" cy="1085850"/>
            </a:xfrm>
            <a:custGeom>
              <a:avLst/>
              <a:gdLst>
                <a:gd name="connsiteX0" fmla="*/ 805339 w 1085850"/>
                <a:gd name="connsiteY0" fmla="*/ 232886 h 1085850"/>
                <a:gd name="connsiteX1" fmla="*/ 676751 w 1085850"/>
                <a:gd name="connsiteY1" fmla="*/ 232886 h 1085850"/>
                <a:gd name="connsiteX2" fmla="*/ 612934 w 1085850"/>
                <a:gd name="connsiteY2" fmla="*/ 7144 h 1085850"/>
                <a:gd name="connsiteX3" fmla="*/ 7144 w 1085850"/>
                <a:gd name="connsiteY3" fmla="*/ 7144 h 1085850"/>
                <a:gd name="connsiteX4" fmla="*/ 1078706 w 1085850"/>
                <a:gd name="connsiteY4" fmla="*/ 1078706 h 1085850"/>
                <a:gd name="connsiteX5" fmla="*/ 1078706 w 1085850"/>
                <a:gd name="connsiteY5" fmla="*/ 472916 h 1085850"/>
                <a:gd name="connsiteX6" fmla="*/ 805339 w 1085850"/>
                <a:gd name="connsiteY6" fmla="*/ 380524 h 1085850"/>
                <a:gd name="connsiteX7" fmla="*/ 805339 w 1085850"/>
                <a:gd name="connsiteY7" fmla="*/ 23288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085850">
                  <a:moveTo>
                    <a:pt x="805339" y="232886"/>
                  </a:moveTo>
                  <a:lnTo>
                    <a:pt x="676751" y="232886"/>
                  </a:lnTo>
                  <a:cubicBezTo>
                    <a:pt x="632936" y="170974"/>
                    <a:pt x="612934" y="91916"/>
                    <a:pt x="612934" y="7144"/>
                  </a:cubicBezTo>
                  <a:lnTo>
                    <a:pt x="7144" y="7144"/>
                  </a:lnTo>
                  <a:cubicBezTo>
                    <a:pt x="7144" y="597694"/>
                    <a:pt x="484346" y="1078706"/>
                    <a:pt x="1078706" y="1078706"/>
                  </a:cubicBezTo>
                  <a:lnTo>
                    <a:pt x="1078706" y="472916"/>
                  </a:lnTo>
                  <a:cubicBezTo>
                    <a:pt x="975836" y="472916"/>
                    <a:pt x="883444" y="438626"/>
                    <a:pt x="805339" y="380524"/>
                  </a:cubicBezTo>
                  <a:lnTo>
                    <a:pt x="805339" y="232886"/>
                  </a:lnTo>
                  <a:close/>
                </a:path>
              </a:pathLst>
            </a:custGeom>
            <a:grpFill/>
            <a:ln w="9525"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DE718D93-198C-4472-9029-89AECF8A6777}"/>
                </a:ext>
              </a:extLst>
            </p:cNvPr>
            <p:cNvSpPr/>
            <p:nvPr/>
          </p:nvSpPr>
          <p:spPr>
            <a:xfrm>
              <a:off x="2764631" y="2102643"/>
              <a:ext cx="1076325" cy="1076325"/>
            </a:xfrm>
            <a:custGeom>
              <a:avLst/>
              <a:gdLst>
                <a:gd name="connsiteX0" fmla="*/ 1073944 w 1076325"/>
                <a:gd name="connsiteY0" fmla="*/ 7144 h 1076325"/>
                <a:gd name="connsiteX1" fmla="*/ 7144 w 1076325"/>
                <a:gd name="connsiteY1" fmla="*/ 1070134 h 1076325"/>
                <a:gd name="connsiteX2" fmla="*/ 615791 w 1076325"/>
                <a:gd name="connsiteY2" fmla="*/ 1070134 h 1076325"/>
                <a:gd name="connsiteX3" fmla="*/ 693896 w 1076325"/>
                <a:gd name="connsiteY3" fmla="*/ 816769 h 1076325"/>
                <a:gd name="connsiteX4" fmla="*/ 827246 w 1076325"/>
                <a:gd name="connsiteY4" fmla="*/ 816769 h 1076325"/>
                <a:gd name="connsiteX5" fmla="*/ 827246 w 1076325"/>
                <a:gd name="connsiteY5" fmla="*/ 683419 h 1076325"/>
                <a:gd name="connsiteX6" fmla="*/ 1074896 w 1076325"/>
                <a:gd name="connsiteY6" fmla="*/ 611029 h 1076325"/>
                <a:gd name="connsiteX7" fmla="*/ 107489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7144"/>
                  </a:moveTo>
                  <a:cubicBezTo>
                    <a:pt x="489109" y="7144"/>
                    <a:pt x="7144" y="483394"/>
                    <a:pt x="7144" y="1070134"/>
                  </a:cubicBezTo>
                  <a:lnTo>
                    <a:pt x="615791" y="1070134"/>
                  </a:lnTo>
                  <a:cubicBezTo>
                    <a:pt x="615791" y="981551"/>
                    <a:pt x="643414" y="889159"/>
                    <a:pt x="693896" y="816769"/>
                  </a:cubicBezTo>
                  <a:lnTo>
                    <a:pt x="827246" y="816769"/>
                  </a:lnTo>
                  <a:lnTo>
                    <a:pt x="827246" y="683419"/>
                  </a:lnTo>
                  <a:cubicBezTo>
                    <a:pt x="898684" y="642461"/>
                    <a:pt x="983456" y="611029"/>
                    <a:pt x="1074896" y="611029"/>
                  </a:cubicBezTo>
                  <a:lnTo>
                    <a:pt x="1074896" y="7144"/>
                  </a:lnTo>
                  <a:close/>
                </a:path>
              </a:pathLst>
            </a:custGeom>
            <a:grpFill/>
            <a:ln w="9525"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31E6BF5B-5A87-4AAD-9F94-95BBC7FB5E8C}"/>
                </a:ext>
              </a:extLst>
            </p:cNvPr>
            <p:cNvSpPr/>
            <p:nvPr/>
          </p:nvSpPr>
          <p:spPr>
            <a:xfrm>
              <a:off x="3940016" y="2102643"/>
              <a:ext cx="1076325" cy="1076325"/>
            </a:xfrm>
            <a:custGeom>
              <a:avLst/>
              <a:gdLst>
                <a:gd name="connsiteX0" fmla="*/ 1073944 w 1076325"/>
                <a:gd name="connsiteY0" fmla="*/ 1070134 h 1076325"/>
                <a:gd name="connsiteX1" fmla="*/ 7144 w 1076325"/>
                <a:gd name="connsiteY1" fmla="*/ 7144 h 1076325"/>
                <a:gd name="connsiteX2" fmla="*/ 7144 w 1076325"/>
                <a:gd name="connsiteY2" fmla="*/ 611029 h 1076325"/>
                <a:gd name="connsiteX3" fmla="*/ 275749 w 1076325"/>
                <a:gd name="connsiteY3" fmla="*/ 694849 h 1076325"/>
                <a:gd name="connsiteX4" fmla="*/ 275749 w 1076325"/>
                <a:gd name="connsiteY4" fmla="*/ 816769 h 1076325"/>
                <a:gd name="connsiteX5" fmla="*/ 388144 w 1076325"/>
                <a:gd name="connsiteY5" fmla="*/ 816769 h 1076325"/>
                <a:gd name="connsiteX6" fmla="*/ 466249 w 1076325"/>
                <a:gd name="connsiteY6" fmla="*/ 1070134 h 1076325"/>
                <a:gd name="connsiteX7" fmla="*/ 1073944 w 1076325"/>
                <a:gd name="connsiteY7" fmla="*/ 107013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1070134"/>
                  </a:moveTo>
                  <a:cubicBezTo>
                    <a:pt x="1073944" y="483394"/>
                    <a:pt x="593884" y="7144"/>
                    <a:pt x="7144" y="7144"/>
                  </a:cubicBezTo>
                  <a:lnTo>
                    <a:pt x="7144" y="611029"/>
                  </a:lnTo>
                  <a:cubicBezTo>
                    <a:pt x="103346" y="611029"/>
                    <a:pt x="197644" y="641509"/>
                    <a:pt x="275749" y="694849"/>
                  </a:cubicBezTo>
                  <a:lnTo>
                    <a:pt x="275749" y="816769"/>
                  </a:lnTo>
                  <a:lnTo>
                    <a:pt x="388144" y="816769"/>
                  </a:lnTo>
                  <a:cubicBezTo>
                    <a:pt x="436721" y="889159"/>
                    <a:pt x="466249" y="981551"/>
                    <a:pt x="466249" y="1070134"/>
                  </a:cubicBezTo>
                  <a:lnTo>
                    <a:pt x="1073944" y="1070134"/>
                  </a:lnTo>
                  <a:close/>
                </a:path>
              </a:pathLst>
            </a:custGeom>
            <a:grpFill/>
            <a:ln w="9525"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8AF0415B-4CE1-4ED4-AD36-134C65BC6F7A}"/>
                </a:ext>
              </a:extLst>
            </p:cNvPr>
            <p:cNvSpPr/>
            <p:nvPr/>
          </p:nvSpPr>
          <p:spPr>
            <a:xfrm>
              <a:off x="6099336" y="2105024"/>
              <a:ext cx="1076325" cy="1076325"/>
            </a:xfrm>
            <a:custGeom>
              <a:avLst/>
              <a:gdLst>
                <a:gd name="connsiteX0" fmla="*/ 1073944 w 1076325"/>
                <a:gd name="connsiteY0" fmla="*/ 7144 h 1076325"/>
                <a:gd name="connsiteX1" fmla="*/ 7144 w 1076325"/>
                <a:gd name="connsiteY1" fmla="*/ 1070134 h 1076325"/>
                <a:gd name="connsiteX2" fmla="*/ 615791 w 1076325"/>
                <a:gd name="connsiteY2" fmla="*/ 1070134 h 1076325"/>
                <a:gd name="connsiteX3" fmla="*/ 693896 w 1076325"/>
                <a:gd name="connsiteY3" fmla="*/ 816769 h 1076325"/>
                <a:gd name="connsiteX4" fmla="*/ 827246 w 1076325"/>
                <a:gd name="connsiteY4" fmla="*/ 816769 h 1076325"/>
                <a:gd name="connsiteX5" fmla="*/ 827246 w 1076325"/>
                <a:gd name="connsiteY5" fmla="*/ 683419 h 1076325"/>
                <a:gd name="connsiteX6" fmla="*/ 1074896 w 1076325"/>
                <a:gd name="connsiteY6" fmla="*/ 611029 h 1076325"/>
                <a:gd name="connsiteX7" fmla="*/ 107489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7144"/>
                  </a:moveTo>
                  <a:cubicBezTo>
                    <a:pt x="489109" y="7144"/>
                    <a:pt x="7144" y="483394"/>
                    <a:pt x="7144" y="1070134"/>
                  </a:cubicBezTo>
                  <a:lnTo>
                    <a:pt x="615791" y="1070134"/>
                  </a:lnTo>
                  <a:cubicBezTo>
                    <a:pt x="615791" y="981551"/>
                    <a:pt x="643414" y="889159"/>
                    <a:pt x="693896" y="816769"/>
                  </a:cubicBezTo>
                  <a:lnTo>
                    <a:pt x="827246" y="816769"/>
                  </a:lnTo>
                  <a:lnTo>
                    <a:pt x="827246" y="683419"/>
                  </a:lnTo>
                  <a:cubicBezTo>
                    <a:pt x="898684" y="642461"/>
                    <a:pt x="983456" y="611029"/>
                    <a:pt x="1074896" y="611029"/>
                  </a:cubicBezTo>
                  <a:lnTo>
                    <a:pt x="1074896" y="7144"/>
                  </a:lnTo>
                  <a:close/>
                </a:path>
              </a:pathLst>
            </a:custGeom>
            <a:grpFill/>
            <a:ln w="9525"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F4869F71-A26C-4CAA-AE05-D761093F628B}"/>
                </a:ext>
              </a:extLst>
            </p:cNvPr>
            <p:cNvSpPr/>
            <p:nvPr/>
          </p:nvSpPr>
          <p:spPr>
            <a:xfrm>
              <a:off x="7274721" y="2102643"/>
              <a:ext cx="1076325" cy="1076325"/>
            </a:xfrm>
            <a:custGeom>
              <a:avLst/>
              <a:gdLst>
                <a:gd name="connsiteX0" fmla="*/ 1073944 w 1076325"/>
                <a:gd name="connsiteY0" fmla="*/ 1070134 h 1076325"/>
                <a:gd name="connsiteX1" fmla="*/ 7144 w 1076325"/>
                <a:gd name="connsiteY1" fmla="*/ 7144 h 1076325"/>
                <a:gd name="connsiteX2" fmla="*/ 7144 w 1076325"/>
                <a:gd name="connsiteY2" fmla="*/ 611029 h 1076325"/>
                <a:gd name="connsiteX3" fmla="*/ 275749 w 1076325"/>
                <a:gd name="connsiteY3" fmla="*/ 694849 h 1076325"/>
                <a:gd name="connsiteX4" fmla="*/ 275749 w 1076325"/>
                <a:gd name="connsiteY4" fmla="*/ 816769 h 1076325"/>
                <a:gd name="connsiteX5" fmla="*/ 388144 w 1076325"/>
                <a:gd name="connsiteY5" fmla="*/ 816769 h 1076325"/>
                <a:gd name="connsiteX6" fmla="*/ 466249 w 1076325"/>
                <a:gd name="connsiteY6" fmla="*/ 1070134 h 1076325"/>
                <a:gd name="connsiteX7" fmla="*/ 1073944 w 1076325"/>
                <a:gd name="connsiteY7" fmla="*/ 107013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1070134"/>
                  </a:moveTo>
                  <a:cubicBezTo>
                    <a:pt x="1073944" y="483394"/>
                    <a:pt x="593884" y="7144"/>
                    <a:pt x="7144" y="7144"/>
                  </a:cubicBezTo>
                  <a:lnTo>
                    <a:pt x="7144" y="611029"/>
                  </a:lnTo>
                  <a:cubicBezTo>
                    <a:pt x="103346" y="611029"/>
                    <a:pt x="197644" y="641509"/>
                    <a:pt x="275749" y="694849"/>
                  </a:cubicBezTo>
                  <a:lnTo>
                    <a:pt x="275749" y="816769"/>
                  </a:lnTo>
                  <a:lnTo>
                    <a:pt x="388144" y="816769"/>
                  </a:lnTo>
                  <a:cubicBezTo>
                    <a:pt x="436721" y="889159"/>
                    <a:pt x="466249" y="981551"/>
                    <a:pt x="466249" y="1070134"/>
                  </a:cubicBezTo>
                  <a:lnTo>
                    <a:pt x="1073944" y="1070134"/>
                  </a:lnTo>
                  <a:close/>
                </a:path>
              </a:pathLst>
            </a:custGeom>
            <a:grpFill/>
            <a:ln w="9525"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3707DE25-0CF7-4276-9A23-3E5C78194E1C}"/>
                </a:ext>
              </a:extLst>
            </p:cNvPr>
            <p:cNvSpPr/>
            <p:nvPr/>
          </p:nvSpPr>
          <p:spPr>
            <a:xfrm>
              <a:off x="7768114" y="3250406"/>
              <a:ext cx="1076325" cy="1076325"/>
            </a:xfrm>
            <a:custGeom>
              <a:avLst/>
              <a:gdLst>
                <a:gd name="connsiteX0" fmla="*/ 805339 w 1076325"/>
                <a:gd name="connsiteY0" fmla="*/ 383381 h 1076325"/>
                <a:gd name="connsiteX1" fmla="*/ 805339 w 1076325"/>
                <a:gd name="connsiteY1" fmla="*/ 254794 h 1076325"/>
                <a:gd name="connsiteX2" fmla="*/ 685324 w 1076325"/>
                <a:gd name="connsiteY2" fmla="*/ 254794 h 1076325"/>
                <a:gd name="connsiteX3" fmla="*/ 611029 w 1076325"/>
                <a:gd name="connsiteY3" fmla="*/ 7144 h 1076325"/>
                <a:gd name="connsiteX4" fmla="*/ 7144 w 1076325"/>
                <a:gd name="connsiteY4" fmla="*/ 7144 h 1076325"/>
                <a:gd name="connsiteX5" fmla="*/ 1073944 w 1076325"/>
                <a:gd name="connsiteY5" fmla="*/ 1075849 h 1076325"/>
                <a:gd name="connsiteX6" fmla="*/ 1073944 w 1076325"/>
                <a:gd name="connsiteY6" fmla="*/ 473869 h 1076325"/>
                <a:gd name="connsiteX7" fmla="*/ 805339 w 1076325"/>
                <a:gd name="connsiteY7" fmla="*/ 383381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805339" y="383381"/>
                  </a:moveTo>
                  <a:lnTo>
                    <a:pt x="805339" y="254794"/>
                  </a:lnTo>
                  <a:lnTo>
                    <a:pt x="685324" y="254794"/>
                  </a:lnTo>
                  <a:cubicBezTo>
                    <a:pt x="635794" y="183356"/>
                    <a:pt x="611029" y="98584"/>
                    <a:pt x="611029" y="7144"/>
                  </a:cubicBezTo>
                  <a:lnTo>
                    <a:pt x="7144" y="7144"/>
                  </a:lnTo>
                  <a:cubicBezTo>
                    <a:pt x="7144" y="595789"/>
                    <a:pt x="484346" y="1075849"/>
                    <a:pt x="1073944" y="1075849"/>
                  </a:cubicBezTo>
                  <a:lnTo>
                    <a:pt x="1073944" y="473869"/>
                  </a:lnTo>
                  <a:cubicBezTo>
                    <a:pt x="972979" y="472916"/>
                    <a:pt x="883444" y="432911"/>
                    <a:pt x="805339" y="383381"/>
                  </a:cubicBezTo>
                  <a:close/>
                </a:path>
              </a:pathLst>
            </a:custGeom>
            <a:grpFill/>
            <a:ln w="9525" cap="flat">
              <a:noFill/>
              <a:prstDash val="solid"/>
              <a:miter/>
            </a:ln>
          </p:spPr>
          <p:txBody>
            <a:bodyPr rtlCol="0" anchor="ctr"/>
            <a:lstStyle/>
            <a:p>
              <a:endParaRPr lang="id-ID"/>
            </a:p>
          </p:txBody>
        </p:sp>
      </p:grpSp>
      <p:grpSp>
        <p:nvGrpSpPr>
          <p:cNvPr id="13" name="Group 12">
            <a:extLst>
              <a:ext uri="{FF2B5EF4-FFF2-40B4-BE49-F238E27FC236}">
                <a16:creationId xmlns:a16="http://schemas.microsoft.com/office/drawing/2014/main" id="{DCAE8CE6-C1C1-4A97-A380-2EDC1433D6D8}"/>
              </a:ext>
            </a:extLst>
          </p:cNvPr>
          <p:cNvGrpSpPr/>
          <p:nvPr/>
        </p:nvGrpSpPr>
        <p:grpSpPr>
          <a:xfrm>
            <a:off x="2247254" y="1095260"/>
            <a:ext cx="2748800" cy="1569279"/>
            <a:chOff x="2171093" y="2676161"/>
            <a:chExt cx="2748800" cy="1569279"/>
          </a:xfrm>
        </p:grpSpPr>
        <p:sp>
          <p:nvSpPr>
            <p:cNvPr id="14" name="TextBox 13">
              <a:extLst>
                <a:ext uri="{FF2B5EF4-FFF2-40B4-BE49-F238E27FC236}">
                  <a16:creationId xmlns:a16="http://schemas.microsoft.com/office/drawing/2014/main" id="{4BA0C86D-CCD9-4360-A9C7-9520D91E9195}"/>
                </a:ext>
              </a:extLst>
            </p:cNvPr>
            <p:cNvSpPr txBox="1"/>
            <p:nvPr/>
          </p:nvSpPr>
          <p:spPr>
            <a:xfrm>
              <a:off x="2171093" y="2676161"/>
              <a:ext cx="1973763"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CRASH OF ‘83</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5" name="7 CuadroTexto">
              <a:extLst>
                <a:ext uri="{FF2B5EF4-FFF2-40B4-BE49-F238E27FC236}">
                  <a16:creationId xmlns:a16="http://schemas.microsoft.com/office/drawing/2014/main" id="{A1F6DEC9-DE2C-4AAB-ABE8-89AF71F4659D}"/>
                </a:ext>
              </a:extLst>
            </p:cNvPr>
            <p:cNvSpPr txBox="1"/>
            <p:nvPr/>
          </p:nvSpPr>
          <p:spPr>
            <a:xfrm>
              <a:off x="2176438" y="3003240"/>
              <a:ext cx="2743455" cy="1242200"/>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The video game industry has experienced growth and decline over the years, with the dip in sales between 1990 and 1995 likely due to the video game crash of 1983. The large spikes between 2000 and 2010 may have been due to the popularity of consoles and the rise of online gaming.</a:t>
              </a:r>
            </a:p>
          </p:txBody>
        </p:sp>
      </p:grpSp>
      <p:grpSp>
        <p:nvGrpSpPr>
          <p:cNvPr id="16" name="Group 15">
            <a:extLst>
              <a:ext uri="{FF2B5EF4-FFF2-40B4-BE49-F238E27FC236}">
                <a16:creationId xmlns:a16="http://schemas.microsoft.com/office/drawing/2014/main" id="{BD4E4465-611B-464D-B1B0-B12199E86F36}"/>
              </a:ext>
            </a:extLst>
          </p:cNvPr>
          <p:cNvGrpSpPr/>
          <p:nvPr/>
        </p:nvGrpSpPr>
        <p:grpSpPr>
          <a:xfrm>
            <a:off x="2241909" y="4541356"/>
            <a:ext cx="2683480" cy="1402566"/>
            <a:chOff x="2171093" y="2676161"/>
            <a:chExt cx="2683480" cy="1402566"/>
          </a:xfrm>
        </p:grpSpPr>
        <p:sp>
          <p:nvSpPr>
            <p:cNvPr id="17" name="TextBox 16">
              <a:extLst>
                <a:ext uri="{FF2B5EF4-FFF2-40B4-BE49-F238E27FC236}">
                  <a16:creationId xmlns:a16="http://schemas.microsoft.com/office/drawing/2014/main" id="{FEF5B269-5F25-4187-829C-7E06AA6E766F}"/>
                </a:ext>
              </a:extLst>
            </p:cNvPr>
            <p:cNvSpPr txBox="1"/>
            <p:nvPr/>
          </p:nvSpPr>
          <p:spPr>
            <a:xfrm>
              <a:off x="2171093" y="2676161"/>
              <a:ext cx="2347414"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DIGITAL DELIVERY</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8" name="7 CuadroTexto">
              <a:extLst>
                <a:ext uri="{FF2B5EF4-FFF2-40B4-BE49-F238E27FC236}">
                  <a16:creationId xmlns:a16="http://schemas.microsoft.com/office/drawing/2014/main" id="{5A573746-E6D7-4E23-85A2-21195DE68AD7}"/>
                </a:ext>
              </a:extLst>
            </p:cNvPr>
            <p:cNvSpPr txBox="1"/>
            <p:nvPr/>
          </p:nvSpPr>
          <p:spPr>
            <a:xfrm>
              <a:off x="2176438" y="3003240"/>
              <a:ext cx="2678135" cy="1075487"/>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Changing consumer preferences, such as the rise of mobile gaming and free-to-play games, have affected the video game industry. The industry has also seen a shift towards digital sales and subscriptions, which will require continued adaptation to remain successful.</a:t>
              </a:r>
            </a:p>
          </p:txBody>
        </p:sp>
      </p:grpSp>
      <p:sp>
        <p:nvSpPr>
          <p:cNvPr id="19" name="Oval 18">
            <a:extLst>
              <a:ext uri="{FF2B5EF4-FFF2-40B4-BE49-F238E27FC236}">
                <a16:creationId xmlns:a16="http://schemas.microsoft.com/office/drawing/2014/main" id="{AF624D66-6AFE-4A23-8F89-5C63A8BEE081}"/>
              </a:ext>
            </a:extLst>
          </p:cNvPr>
          <p:cNvSpPr/>
          <p:nvPr/>
        </p:nvSpPr>
        <p:spPr>
          <a:xfrm>
            <a:off x="5513191" y="1110733"/>
            <a:ext cx="1137677" cy="1137677"/>
          </a:xfrm>
          <a:prstGeom prst="ellipse">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904788B0-D595-40A1-9FF1-5E67125134C6}"/>
              </a:ext>
            </a:extLst>
          </p:cNvPr>
          <p:cNvSpPr/>
          <p:nvPr/>
        </p:nvSpPr>
        <p:spPr>
          <a:xfrm>
            <a:off x="5559099" y="2857989"/>
            <a:ext cx="1137677" cy="1137677"/>
          </a:xfrm>
          <a:prstGeom prst="ellipse">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6717190C-E663-46E3-A7E8-0B39AA2C1BF6}"/>
              </a:ext>
            </a:extLst>
          </p:cNvPr>
          <p:cNvSpPr/>
          <p:nvPr/>
        </p:nvSpPr>
        <p:spPr>
          <a:xfrm>
            <a:off x="5559099" y="4624935"/>
            <a:ext cx="1137677" cy="1137677"/>
          </a:xfrm>
          <a:prstGeom prst="ellipse">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roup 22">
            <a:extLst>
              <a:ext uri="{FF2B5EF4-FFF2-40B4-BE49-F238E27FC236}">
                <a16:creationId xmlns:a16="http://schemas.microsoft.com/office/drawing/2014/main" id="{819C2DA2-8A99-4ED3-B7CA-516FC8763028}"/>
              </a:ext>
            </a:extLst>
          </p:cNvPr>
          <p:cNvGrpSpPr/>
          <p:nvPr/>
        </p:nvGrpSpPr>
        <p:grpSpPr>
          <a:xfrm>
            <a:off x="2239235" y="2806893"/>
            <a:ext cx="2610309" cy="1069142"/>
            <a:chOff x="2171093" y="2676161"/>
            <a:chExt cx="2253056" cy="1069142"/>
          </a:xfrm>
        </p:grpSpPr>
        <p:sp>
          <p:nvSpPr>
            <p:cNvPr id="24" name="TextBox 23">
              <a:extLst>
                <a:ext uri="{FF2B5EF4-FFF2-40B4-BE49-F238E27FC236}">
                  <a16:creationId xmlns:a16="http://schemas.microsoft.com/office/drawing/2014/main" id="{D5CB0CCA-B92B-4FBD-A59C-D488A3B03A9C}"/>
                </a:ext>
              </a:extLst>
            </p:cNvPr>
            <p:cNvSpPr txBox="1"/>
            <p:nvPr/>
          </p:nvSpPr>
          <p:spPr>
            <a:xfrm>
              <a:off x="2171093" y="2676161"/>
              <a:ext cx="2247709"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PANDEMIC SLUMP</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25" name="7 CuadroTexto">
              <a:extLst>
                <a:ext uri="{FF2B5EF4-FFF2-40B4-BE49-F238E27FC236}">
                  <a16:creationId xmlns:a16="http://schemas.microsoft.com/office/drawing/2014/main" id="{50B771E1-A321-4763-9B58-A9EEFF68378E}"/>
                </a:ext>
              </a:extLst>
            </p:cNvPr>
            <p:cNvSpPr txBox="1"/>
            <p:nvPr/>
          </p:nvSpPr>
          <p:spPr>
            <a:xfrm>
              <a:off x="2176439" y="3003240"/>
              <a:ext cx="2247710" cy="742063"/>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The low numbers in 2020 may be due to market saturation and the impact of the COVID-19 pandemic on consumer priorities and spending habits.</a:t>
              </a:r>
            </a:p>
          </p:txBody>
        </p:sp>
      </p:grpSp>
      <p:sp>
        <p:nvSpPr>
          <p:cNvPr id="29" name="Google Shape;2084;p97">
            <a:extLst>
              <a:ext uri="{FF2B5EF4-FFF2-40B4-BE49-F238E27FC236}">
                <a16:creationId xmlns:a16="http://schemas.microsoft.com/office/drawing/2014/main" id="{8B6B38EB-26DC-4933-8293-3A2E9BC41FC1}"/>
              </a:ext>
            </a:extLst>
          </p:cNvPr>
          <p:cNvSpPr/>
          <p:nvPr/>
        </p:nvSpPr>
        <p:spPr>
          <a:xfrm>
            <a:off x="5896162" y="4990030"/>
            <a:ext cx="463550" cy="463550"/>
          </a:xfrm>
          <a:custGeom>
            <a:avLst/>
            <a:gdLst/>
            <a:ahLst/>
            <a:cxnLst/>
            <a:rect l="l" t="t" r="r" b="b"/>
            <a:pathLst>
              <a:path w="1286" h="1286" extrusionOk="0">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30" name="Google Shape;2085;p97">
            <a:extLst>
              <a:ext uri="{FF2B5EF4-FFF2-40B4-BE49-F238E27FC236}">
                <a16:creationId xmlns:a16="http://schemas.microsoft.com/office/drawing/2014/main" id="{8CB2CC7C-974E-492E-9A20-0BC607030FEA}"/>
              </a:ext>
            </a:extLst>
          </p:cNvPr>
          <p:cNvSpPr/>
          <p:nvPr/>
        </p:nvSpPr>
        <p:spPr>
          <a:xfrm>
            <a:off x="5883187" y="3209290"/>
            <a:ext cx="463550" cy="463550"/>
          </a:xfrm>
          <a:custGeom>
            <a:avLst/>
            <a:gdLst/>
            <a:ahLst/>
            <a:cxnLst/>
            <a:rect l="l" t="t" r="r" b="b"/>
            <a:pathLst>
              <a:path w="1286" h="1286" extrusionOk="0">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31" name="Google Shape;2086;p97">
            <a:extLst>
              <a:ext uri="{FF2B5EF4-FFF2-40B4-BE49-F238E27FC236}">
                <a16:creationId xmlns:a16="http://schemas.microsoft.com/office/drawing/2014/main" id="{8964CD3B-86BC-4551-94C0-969BD2DEA5F4}"/>
              </a:ext>
            </a:extLst>
          </p:cNvPr>
          <p:cNvSpPr/>
          <p:nvPr/>
        </p:nvSpPr>
        <p:spPr>
          <a:xfrm>
            <a:off x="5862141" y="1447291"/>
            <a:ext cx="463550" cy="463550"/>
          </a:xfrm>
          <a:custGeom>
            <a:avLst/>
            <a:gdLst/>
            <a:ahLst/>
            <a:cxnLst/>
            <a:rect l="l" t="t" r="r" b="b"/>
            <a:pathLst>
              <a:path w="1286" h="1286" extrusionOk="0">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11" name="TextBox 10">
            <a:extLst>
              <a:ext uri="{FF2B5EF4-FFF2-40B4-BE49-F238E27FC236}">
                <a16:creationId xmlns:a16="http://schemas.microsoft.com/office/drawing/2014/main" id="{421F709B-D5B5-4F39-B889-6062AC29EE60}"/>
              </a:ext>
            </a:extLst>
          </p:cNvPr>
          <p:cNvSpPr txBox="1"/>
          <p:nvPr/>
        </p:nvSpPr>
        <p:spPr>
          <a:xfrm>
            <a:off x="217843" y="407343"/>
            <a:ext cx="4443674"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SALES BY YEAR</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pic>
        <p:nvPicPr>
          <p:cNvPr id="20" name="Picture 19" descr="Chart, line chart, histogram&#10;&#10;Description automatically generated">
            <a:extLst>
              <a:ext uri="{FF2B5EF4-FFF2-40B4-BE49-F238E27FC236}">
                <a16:creationId xmlns:a16="http://schemas.microsoft.com/office/drawing/2014/main" id="{90F9AB31-C153-F020-7E73-94E3710B6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150" y="1759355"/>
            <a:ext cx="4582549" cy="3334944"/>
          </a:xfrm>
          <a:prstGeom prst="rect">
            <a:avLst/>
          </a:prstGeom>
        </p:spPr>
      </p:pic>
    </p:spTree>
    <p:extLst>
      <p:ext uri="{BB962C8B-B14F-4D97-AF65-F5344CB8AC3E}">
        <p14:creationId xmlns:p14="http://schemas.microsoft.com/office/powerpoint/2010/main" val="13775034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A45B61-D141-4DA0-891C-365B4119F83E}"/>
              </a:ext>
            </a:extLst>
          </p:cNvPr>
          <p:cNvGrpSpPr/>
          <p:nvPr/>
        </p:nvGrpSpPr>
        <p:grpSpPr>
          <a:xfrm rot="5400000">
            <a:off x="2667000" y="2258391"/>
            <a:ext cx="6858000" cy="2341220"/>
            <a:chOff x="2298858" y="2102643"/>
            <a:chExt cx="6545581" cy="2234565"/>
          </a:xfrm>
          <a:solidFill>
            <a:schemeClr val="bg1">
              <a:lumMod val="85000"/>
            </a:schemeClr>
          </a:solidFill>
        </p:grpSpPr>
        <p:sp>
          <p:nvSpPr>
            <p:cNvPr id="3" name="Freeform: Shape 2">
              <a:extLst>
                <a:ext uri="{FF2B5EF4-FFF2-40B4-BE49-F238E27FC236}">
                  <a16:creationId xmlns:a16="http://schemas.microsoft.com/office/drawing/2014/main" id="{F5EA7B0D-8CC7-46C8-BBBC-B50D85302806}"/>
                </a:ext>
              </a:extLst>
            </p:cNvPr>
            <p:cNvSpPr/>
            <p:nvPr/>
          </p:nvSpPr>
          <p:spPr>
            <a:xfrm>
              <a:off x="2298858" y="3228498"/>
              <a:ext cx="1076325" cy="1076325"/>
            </a:xfrm>
            <a:custGeom>
              <a:avLst/>
              <a:gdLst>
                <a:gd name="connsiteX0" fmla="*/ 472916 w 1076325"/>
                <a:gd name="connsiteY0" fmla="*/ 8096 h 1076325"/>
                <a:gd name="connsiteX1" fmla="*/ 392906 w 1076325"/>
                <a:gd name="connsiteY1" fmla="*/ 255746 h 1076325"/>
                <a:gd name="connsiteX2" fmla="*/ 273844 w 1076325"/>
                <a:gd name="connsiteY2" fmla="*/ 255746 h 1076325"/>
                <a:gd name="connsiteX3" fmla="*/ 273844 w 1076325"/>
                <a:gd name="connsiteY3" fmla="*/ 384334 h 1076325"/>
                <a:gd name="connsiteX4" fmla="*/ 7144 w 1076325"/>
                <a:gd name="connsiteY4" fmla="*/ 473869 h 1076325"/>
                <a:gd name="connsiteX5" fmla="*/ 7144 w 1076325"/>
                <a:gd name="connsiteY5" fmla="*/ 1075849 h 1076325"/>
                <a:gd name="connsiteX6" fmla="*/ 1069181 w 1076325"/>
                <a:gd name="connsiteY6" fmla="*/ 7144 h 1076325"/>
                <a:gd name="connsiteX7" fmla="*/ 47291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472916" y="8096"/>
                  </a:moveTo>
                  <a:cubicBezTo>
                    <a:pt x="472916" y="99536"/>
                    <a:pt x="440531" y="185261"/>
                    <a:pt x="392906" y="255746"/>
                  </a:cubicBezTo>
                  <a:lnTo>
                    <a:pt x="273844" y="255746"/>
                  </a:lnTo>
                  <a:lnTo>
                    <a:pt x="273844" y="384334"/>
                  </a:lnTo>
                  <a:cubicBezTo>
                    <a:pt x="195739" y="433864"/>
                    <a:pt x="101441" y="473869"/>
                    <a:pt x="7144" y="473869"/>
                  </a:cubicBezTo>
                  <a:lnTo>
                    <a:pt x="7144" y="1075849"/>
                  </a:lnTo>
                  <a:cubicBezTo>
                    <a:pt x="598646" y="1075849"/>
                    <a:pt x="1069181" y="595789"/>
                    <a:pt x="1069181" y="7144"/>
                  </a:cubicBezTo>
                  <a:lnTo>
                    <a:pt x="472916" y="7144"/>
                  </a:lnTo>
                  <a:close/>
                </a:path>
              </a:pathLst>
            </a:custGeom>
            <a:grpFill/>
            <a:ln w="9525" cap="flat">
              <a:noFill/>
              <a:prstDash val="solid"/>
              <a:miter/>
            </a:ln>
          </p:spPr>
          <p:txBody>
            <a:bodyPr rtlCol="0" anchor="ctr"/>
            <a:lstStyle/>
            <a:p>
              <a:endParaRPr lang="id-ID"/>
            </a:p>
          </p:txBody>
        </p:sp>
        <p:sp>
          <p:nvSpPr>
            <p:cNvPr id="4" name="Freeform: Shape 3">
              <a:extLst>
                <a:ext uri="{FF2B5EF4-FFF2-40B4-BE49-F238E27FC236}">
                  <a16:creationId xmlns:a16="http://schemas.microsoft.com/office/drawing/2014/main" id="{750870EF-968F-4AF0-9CAC-9E12C94DFA62}"/>
                </a:ext>
              </a:extLst>
            </p:cNvPr>
            <p:cNvSpPr/>
            <p:nvPr/>
          </p:nvSpPr>
          <p:spPr>
            <a:xfrm>
              <a:off x="5614511" y="3250406"/>
              <a:ext cx="1085850" cy="1085850"/>
            </a:xfrm>
            <a:custGeom>
              <a:avLst/>
              <a:gdLst>
                <a:gd name="connsiteX0" fmla="*/ 473869 w 1085850"/>
                <a:gd name="connsiteY0" fmla="*/ 8096 h 1085850"/>
                <a:gd name="connsiteX1" fmla="*/ 418624 w 1085850"/>
                <a:gd name="connsiteY1" fmla="*/ 233839 h 1085850"/>
                <a:gd name="connsiteX2" fmla="*/ 285274 w 1085850"/>
                <a:gd name="connsiteY2" fmla="*/ 233839 h 1085850"/>
                <a:gd name="connsiteX3" fmla="*/ 285274 w 1085850"/>
                <a:gd name="connsiteY3" fmla="*/ 380524 h 1085850"/>
                <a:gd name="connsiteX4" fmla="*/ 7144 w 1085850"/>
                <a:gd name="connsiteY4" fmla="*/ 472916 h 1085850"/>
                <a:gd name="connsiteX5" fmla="*/ 7144 w 1085850"/>
                <a:gd name="connsiteY5" fmla="*/ 1078706 h 1085850"/>
                <a:gd name="connsiteX6" fmla="*/ 1081564 w 1085850"/>
                <a:gd name="connsiteY6" fmla="*/ 7144 h 1085850"/>
                <a:gd name="connsiteX7" fmla="*/ 473869 w 1085850"/>
                <a:gd name="connsiteY7" fmla="*/ 7144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085850">
                  <a:moveTo>
                    <a:pt x="473869" y="8096"/>
                  </a:moveTo>
                  <a:cubicBezTo>
                    <a:pt x="473869" y="92869"/>
                    <a:pt x="451009" y="171926"/>
                    <a:pt x="418624" y="233839"/>
                  </a:cubicBezTo>
                  <a:lnTo>
                    <a:pt x="285274" y="233839"/>
                  </a:lnTo>
                  <a:lnTo>
                    <a:pt x="285274" y="380524"/>
                  </a:lnTo>
                  <a:cubicBezTo>
                    <a:pt x="205264" y="438626"/>
                    <a:pt x="115729" y="472916"/>
                    <a:pt x="7144" y="472916"/>
                  </a:cubicBezTo>
                  <a:lnTo>
                    <a:pt x="7144" y="1078706"/>
                  </a:lnTo>
                  <a:cubicBezTo>
                    <a:pt x="603409" y="1078706"/>
                    <a:pt x="1081564" y="597694"/>
                    <a:pt x="1081564" y="7144"/>
                  </a:cubicBezTo>
                  <a:lnTo>
                    <a:pt x="473869" y="7144"/>
                  </a:lnTo>
                  <a:close/>
                </a:path>
              </a:pathLst>
            </a:custGeom>
            <a:grpFill/>
            <a:ln w="9525" cap="flat">
              <a:noFill/>
              <a:prstDash val="solid"/>
              <a:miter/>
            </a:ln>
          </p:spPr>
          <p:txBody>
            <a:bodyPr rtlCol="0" anchor="ctr"/>
            <a:lstStyle/>
            <a:p>
              <a:endParaRPr lang="id-ID"/>
            </a:p>
          </p:txBody>
        </p:sp>
        <p:sp>
          <p:nvSpPr>
            <p:cNvPr id="5" name="Freeform: Shape 4">
              <a:extLst>
                <a:ext uri="{FF2B5EF4-FFF2-40B4-BE49-F238E27FC236}">
                  <a16:creationId xmlns:a16="http://schemas.microsoft.com/office/drawing/2014/main" id="{5C6F7245-0B37-4535-9EB6-48675367C305}"/>
                </a:ext>
              </a:extLst>
            </p:cNvPr>
            <p:cNvSpPr/>
            <p:nvPr/>
          </p:nvSpPr>
          <p:spPr>
            <a:xfrm>
              <a:off x="4442936" y="3251358"/>
              <a:ext cx="1085850" cy="1085850"/>
            </a:xfrm>
            <a:custGeom>
              <a:avLst/>
              <a:gdLst>
                <a:gd name="connsiteX0" fmla="*/ 805339 w 1085850"/>
                <a:gd name="connsiteY0" fmla="*/ 232886 h 1085850"/>
                <a:gd name="connsiteX1" fmla="*/ 676751 w 1085850"/>
                <a:gd name="connsiteY1" fmla="*/ 232886 h 1085850"/>
                <a:gd name="connsiteX2" fmla="*/ 612934 w 1085850"/>
                <a:gd name="connsiteY2" fmla="*/ 7144 h 1085850"/>
                <a:gd name="connsiteX3" fmla="*/ 7144 w 1085850"/>
                <a:gd name="connsiteY3" fmla="*/ 7144 h 1085850"/>
                <a:gd name="connsiteX4" fmla="*/ 1078706 w 1085850"/>
                <a:gd name="connsiteY4" fmla="*/ 1078706 h 1085850"/>
                <a:gd name="connsiteX5" fmla="*/ 1078706 w 1085850"/>
                <a:gd name="connsiteY5" fmla="*/ 472916 h 1085850"/>
                <a:gd name="connsiteX6" fmla="*/ 805339 w 1085850"/>
                <a:gd name="connsiteY6" fmla="*/ 380524 h 1085850"/>
                <a:gd name="connsiteX7" fmla="*/ 805339 w 1085850"/>
                <a:gd name="connsiteY7" fmla="*/ 23288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085850">
                  <a:moveTo>
                    <a:pt x="805339" y="232886"/>
                  </a:moveTo>
                  <a:lnTo>
                    <a:pt x="676751" y="232886"/>
                  </a:lnTo>
                  <a:cubicBezTo>
                    <a:pt x="632936" y="170974"/>
                    <a:pt x="612934" y="91916"/>
                    <a:pt x="612934" y="7144"/>
                  </a:cubicBezTo>
                  <a:lnTo>
                    <a:pt x="7144" y="7144"/>
                  </a:lnTo>
                  <a:cubicBezTo>
                    <a:pt x="7144" y="597694"/>
                    <a:pt x="484346" y="1078706"/>
                    <a:pt x="1078706" y="1078706"/>
                  </a:cubicBezTo>
                  <a:lnTo>
                    <a:pt x="1078706" y="472916"/>
                  </a:lnTo>
                  <a:cubicBezTo>
                    <a:pt x="975836" y="472916"/>
                    <a:pt x="883444" y="438626"/>
                    <a:pt x="805339" y="380524"/>
                  </a:cubicBezTo>
                  <a:lnTo>
                    <a:pt x="805339" y="232886"/>
                  </a:lnTo>
                  <a:close/>
                </a:path>
              </a:pathLst>
            </a:custGeom>
            <a:grpFill/>
            <a:ln w="9525" cap="flat">
              <a:noFill/>
              <a:prstDash val="solid"/>
              <a:miter/>
            </a:ln>
          </p:spPr>
          <p:txBody>
            <a:bodyPr rtlCol="0" anchor="ctr"/>
            <a:lstStyle/>
            <a:p>
              <a:endParaRPr lang="id-ID"/>
            </a:p>
          </p:txBody>
        </p:sp>
        <p:sp>
          <p:nvSpPr>
            <p:cNvPr id="6" name="Freeform: Shape 5">
              <a:extLst>
                <a:ext uri="{FF2B5EF4-FFF2-40B4-BE49-F238E27FC236}">
                  <a16:creationId xmlns:a16="http://schemas.microsoft.com/office/drawing/2014/main" id="{E8695C19-01C5-456F-941E-400531CA1D76}"/>
                </a:ext>
              </a:extLst>
            </p:cNvPr>
            <p:cNvSpPr/>
            <p:nvPr/>
          </p:nvSpPr>
          <p:spPr>
            <a:xfrm>
              <a:off x="2764631" y="2102643"/>
              <a:ext cx="1076325" cy="1076325"/>
            </a:xfrm>
            <a:custGeom>
              <a:avLst/>
              <a:gdLst>
                <a:gd name="connsiteX0" fmla="*/ 1073944 w 1076325"/>
                <a:gd name="connsiteY0" fmla="*/ 7144 h 1076325"/>
                <a:gd name="connsiteX1" fmla="*/ 7144 w 1076325"/>
                <a:gd name="connsiteY1" fmla="*/ 1070134 h 1076325"/>
                <a:gd name="connsiteX2" fmla="*/ 615791 w 1076325"/>
                <a:gd name="connsiteY2" fmla="*/ 1070134 h 1076325"/>
                <a:gd name="connsiteX3" fmla="*/ 693896 w 1076325"/>
                <a:gd name="connsiteY3" fmla="*/ 816769 h 1076325"/>
                <a:gd name="connsiteX4" fmla="*/ 827246 w 1076325"/>
                <a:gd name="connsiteY4" fmla="*/ 816769 h 1076325"/>
                <a:gd name="connsiteX5" fmla="*/ 827246 w 1076325"/>
                <a:gd name="connsiteY5" fmla="*/ 683419 h 1076325"/>
                <a:gd name="connsiteX6" fmla="*/ 1074896 w 1076325"/>
                <a:gd name="connsiteY6" fmla="*/ 611029 h 1076325"/>
                <a:gd name="connsiteX7" fmla="*/ 107489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7144"/>
                  </a:moveTo>
                  <a:cubicBezTo>
                    <a:pt x="489109" y="7144"/>
                    <a:pt x="7144" y="483394"/>
                    <a:pt x="7144" y="1070134"/>
                  </a:cubicBezTo>
                  <a:lnTo>
                    <a:pt x="615791" y="1070134"/>
                  </a:lnTo>
                  <a:cubicBezTo>
                    <a:pt x="615791" y="981551"/>
                    <a:pt x="643414" y="889159"/>
                    <a:pt x="693896" y="816769"/>
                  </a:cubicBezTo>
                  <a:lnTo>
                    <a:pt x="827246" y="816769"/>
                  </a:lnTo>
                  <a:lnTo>
                    <a:pt x="827246" y="683419"/>
                  </a:lnTo>
                  <a:cubicBezTo>
                    <a:pt x="898684" y="642461"/>
                    <a:pt x="983456" y="611029"/>
                    <a:pt x="1074896" y="611029"/>
                  </a:cubicBezTo>
                  <a:lnTo>
                    <a:pt x="1074896" y="7144"/>
                  </a:lnTo>
                  <a:close/>
                </a:path>
              </a:pathLst>
            </a:custGeom>
            <a:grpFill/>
            <a:ln w="9525" cap="flat">
              <a:noFill/>
              <a:prstDash val="solid"/>
              <a:miter/>
            </a:ln>
          </p:spPr>
          <p:txBody>
            <a:bodyPr rtlCol="0" anchor="ctr"/>
            <a:lstStyle/>
            <a:p>
              <a:endParaRPr lang="id-ID"/>
            </a:p>
          </p:txBody>
        </p:sp>
        <p:sp>
          <p:nvSpPr>
            <p:cNvPr id="7" name="Freeform: Shape 6">
              <a:extLst>
                <a:ext uri="{FF2B5EF4-FFF2-40B4-BE49-F238E27FC236}">
                  <a16:creationId xmlns:a16="http://schemas.microsoft.com/office/drawing/2014/main" id="{0B1E0B17-1BA5-427F-B9BB-5CE5B189AF9C}"/>
                </a:ext>
              </a:extLst>
            </p:cNvPr>
            <p:cNvSpPr/>
            <p:nvPr/>
          </p:nvSpPr>
          <p:spPr>
            <a:xfrm>
              <a:off x="3940016" y="2102643"/>
              <a:ext cx="1076325" cy="1076325"/>
            </a:xfrm>
            <a:custGeom>
              <a:avLst/>
              <a:gdLst>
                <a:gd name="connsiteX0" fmla="*/ 1073944 w 1076325"/>
                <a:gd name="connsiteY0" fmla="*/ 1070134 h 1076325"/>
                <a:gd name="connsiteX1" fmla="*/ 7144 w 1076325"/>
                <a:gd name="connsiteY1" fmla="*/ 7144 h 1076325"/>
                <a:gd name="connsiteX2" fmla="*/ 7144 w 1076325"/>
                <a:gd name="connsiteY2" fmla="*/ 611029 h 1076325"/>
                <a:gd name="connsiteX3" fmla="*/ 275749 w 1076325"/>
                <a:gd name="connsiteY3" fmla="*/ 694849 h 1076325"/>
                <a:gd name="connsiteX4" fmla="*/ 275749 w 1076325"/>
                <a:gd name="connsiteY4" fmla="*/ 816769 h 1076325"/>
                <a:gd name="connsiteX5" fmla="*/ 388144 w 1076325"/>
                <a:gd name="connsiteY5" fmla="*/ 816769 h 1076325"/>
                <a:gd name="connsiteX6" fmla="*/ 466249 w 1076325"/>
                <a:gd name="connsiteY6" fmla="*/ 1070134 h 1076325"/>
                <a:gd name="connsiteX7" fmla="*/ 1073944 w 1076325"/>
                <a:gd name="connsiteY7" fmla="*/ 107013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1070134"/>
                  </a:moveTo>
                  <a:cubicBezTo>
                    <a:pt x="1073944" y="483394"/>
                    <a:pt x="593884" y="7144"/>
                    <a:pt x="7144" y="7144"/>
                  </a:cubicBezTo>
                  <a:lnTo>
                    <a:pt x="7144" y="611029"/>
                  </a:lnTo>
                  <a:cubicBezTo>
                    <a:pt x="103346" y="611029"/>
                    <a:pt x="197644" y="641509"/>
                    <a:pt x="275749" y="694849"/>
                  </a:cubicBezTo>
                  <a:lnTo>
                    <a:pt x="275749" y="816769"/>
                  </a:lnTo>
                  <a:lnTo>
                    <a:pt x="388144" y="816769"/>
                  </a:lnTo>
                  <a:cubicBezTo>
                    <a:pt x="436721" y="889159"/>
                    <a:pt x="466249" y="981551"/>
                    <a:pt x="466249" y="1070134"/>
                  </a:cubicBezTo>
                  <a:lnTo>
                    <a:pt x="1073944" y="1070134"/>
                  </a:lnTo>
                  <a:close/>
                </a:path>
              </a:pathLst>
            </a:custGeom>
            <a:grpFill/>
            <a:ln w="9525"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A2926502-BD02-4127-A71A-427E3BD102A6}"/>
                </a:ext>
              </a:extLst>
            </p:cNvPr>
            <p:cNvSpPr/>
            <p:nvPr/>
          </p:nvSpPr>
          <p:spPr>
            <a:xfrm>
              <a:off x="6099336" y="2105024"/>
              <a:ext cx="1076325" cy="1076325"/>
            </a:xfrm>
            <a:custGeom>
              <a:avLst/>
              <a:gdLst>
                <a:gd name="connsiteX0" fmla="*/ 1073944 w 1076325"/>
                <a:gd name="connsiteY0" fmla="*/ 7144 h 1076325"/>
                <a:gd name="connsiteX1" fmla="*/ 7144 w 1076325"/>
                <a:gd name="connsiteY1" fmla="*/ 1070134 h 1076325"/>
                <a:gd name="connsiteX2" fmla="*/ 615791 w 1076325"/>
                <a:gd name="connsiteY2" fmla="*/ 1070134 h 1076325"/>
                <a:gd name="connsiteX3" fmla="*/ 693896 w 1076325"/>
                <a:gd name="connsiteY3" fmla="*/ 816769 h 1076325"/>
                <a:gd name="connsiteX4" fmla="*/ 827246 w 1076325"/>
                <a:gd name="connsiteY4" fmla="*/ 816769 h 1076325"/>
                <a:gd name="connsiteX5" fmla="*/ 827246 w 1076325"/>
                <a:gd name="connsiteY5" fmla="*/ 683419 h 1076325"/>
                <a:gd name="connsiteX6" fmla="*/ 1074896 w 1076325"/>
                <a:gd name="connsiteY6" fmla="*/ 611029 h 1076325"/>
                <a:gd name="connsiteX7" fmla="*/ 1074896 w 1076325"/>
                <a:gd name="connsiteY7" fmla="*/ 714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7144"/>
                  </a:moveTo>
                  <a:cubicBezTo>
                    <a:pt x="489109" y="7144"/>
                    <a:pt x="7144" y="483394"/>
                    <a:pt x="7144" y="1070134"/>
                  </a:cubicBezTo>
                  <a:lnTo>
                    <a:pt x="615791" y="1070134"/>
                  </a:lnTo>
                  <a:cubicBezTo>
                    <a:pt x="615791" y="981551"/>
                    <a:pt x="643414" y="889159"/>
                    <a:pt x="693896" y="816769"/>
                  </a:cubicBezTo>
                  <a:lnTo>
                    <a:pt x="827246" y="816769"/>
                  </a:lnTo>
                  <a:lnTo>
                    <a:pt x="827246" y="683419"/>
                  </a:lnTo>
                  <a:cubicBezTo>
                    <a:pt x="898684" y="642461"/>
                    <a:pt x="983456" y="611029"/>
                    <a:pt x="1074896" y="611029"/>
                  </a:cubicBezTo>
                  <a:lnTo>
                    <a:pt x="1074896" y="7144"/>
                  </a:lnTo>
                  <a:close/>
                </a:path>
              </a:pathLst>
            </a:custGeom>
            <a:grpFill/>
            <a:ln w="9525"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CB834935-5E2D-4CFD-BE12-BCB4DC6C7D7B}"/>
                </a:ext>
              </a:extLst>
            </p:cNvPr>
            <p:cNvSpPr/>
            <p:nvPr/>
          </p:nvSpPr>
          <p:spPr>
            <a:xfrm>
              <a:off x="7274721" y="2102643"/>
              <a:ext cx="1076325" cy="1076325"/>
            </a:xfrm>
            <a:custGeom>
              <a:avLst/>
              <a:gdLst>
                <a:gd name="connsiteX0" fmla="*/ 1073944 w 1076325"/>
                <a:gd name="connsiteY0" fmla="*/ 1070134 h 1076325"/>
                <a:gd name="connsiteX1" fmla="*/ 7144 w 1076325"/>
                <a:gd name="connsiteY1" fmla="*/ 7144 h 1076325"/>
                <a:gd name="connsiteX2" fmla="*/ 7144 w 1076325"/>
                <a:gd name="connsiteY2" fmla="*/ 611029 h 1076325"/>
                <a:gd name="connsiteX3" fmla="*/ 275749 w 1076325"/>
                <a:gd name="connsiteY3" fmla="*/ 694849 h 1076325"/>
                <a:gd name="connsiteX4" fmla="*/ 275749 w 1076325"/>
                <a:gd name="connsiteY4" fmla="*/ 816769 h 1076325"/>
                <a:gd name="connsiteX5" fmla="*/ 388144 w 1076325"/>
                <a:gd name="connsiteY5" fmla="*/ 816769 h 1076325"/>
                <a:gd name="connsiteX6" fmla="*/ 466249 w 1076325"/>
                <a:gd name="connsiteY6" fmla="*/ 1070134 h 1076325"/>
                <a:gd name="connsiteX7" fmla="*/ 1073944 w 1076325"/>
                <a:gd name="connsiteY7" fmla="*/ 107013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1073944" y="1070134"/>
                  </a:moveTo>
                  <a:cubicBezTo>
                    <a:pt x="1073944" y="483394"/>
                    <a:pt x="593884" y="7144"/>
                    <a:pt x="7144" y="7144"/>
                  </a:cubicBezTo>
                  <a:lnTo>
                    <a:pt x="7144" y="611029"/>
                  </a:lnTo>
                  <a:cubicBezTo>
                    <a:pt x="103346" y="611029"/>
                    <a:pt x="197644" y="641509"/>
                    <a:pt x="275749" y="694849"/>
                  </a:cubicBezTo>
                  <a:lnTo>
                    <a:pt x="275749" y="816769"/>
                  </a:lnTo>
                  <a:lnTo>
                    <a:pt x="388144" y="816769"/>
                  </a:lnTo>
                  <a:cubicBezTo>
                    <a:pt x="436721" y="889159"/>
                    <a:pt x="466249" y="981551"/>
                    <a:pt x="466249" y="1070134"/>
                  </a:cubicBezTo>
                  <a:lnTo>
                    <a:pt x="1073944" y="1070134"/>
                  </a:lnTo>
                  <a:close/>
                </a:path>
              </a:pathLst>
            </a:custGeom>
            <a:grpFill/>
            <a:ln w="9525"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31568662-3A06-42E3-9F86-F91FF646A600}"/>
                </a:ext>
              </a:extLst>
            </p:cNvPr>
            <p:cNvSpPr/>
            <p:nvPr/>
          </p:nvSpPr>
          <p:spPr>
            <a:xfrm>
              <a:off x="7768114" y="3250406"/>
              <a:ext cx="1076325" cy="1076325"/>
            </a:xfrm>
            <a:custGeom>
              <a:avLst/>
              <a:gdLst>
                <a:gd name="connsiteX0" fmla="*/ 805339 w 1076325"/>
                <a:gd name="connsiteY0" fmla="*/ 383381 h 1076325"/>
                <a:gd name="connsiteX1" fmla="*/ 805339 w 1076325"/>
                <a:gd name="connsiteY1" fmla="*/ 254794 h 1076325"/>
                <a:gd name="connsiteX2" fmla="*/ 685324 w 1076325"/>
                <a:gd name="connsiteY2" fmla="*/ 254794 h 1076325"/>
                <a:gd name="connsiteX3" fmla="*/ 611029 w 1076325"/>
                <a:gd name="connsiteY3" fmla="*/ 7144 h 1076325"/>
                <a:gd name="connsiteX4" fmla="*/ 7144 w 1076325"/>
                <a:gd name="connsiteY4" fmla="*/ 7144 h 1076325"/>
                <a:gd name="connsiteX5" fmla="*/ 1073944 w 1076325"/>
                <a:gd name="connsiteY5" fmla="*/ 1075849 h 1076325"/>
                <a:gd name="connsiteX6" fmla="*/ 1073944 w 1076325"/>
                <a:gd name="connsiteY6" fmla="*/ 473869 h 1076325"/>
                <a:gd name="connsiteX7" fmla="*/ 805339 w 1076325"/>
                <a:gd name="connsiteY7" fmla="*/ 383381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076325">
                  <a:moveTo>
                    <a:pt x="805339" y="383381"/>
                  </a:moveTo>
                  <a:lnTo>
                    <a:pt x="805339" y="254794"/>
                  </a:lnTo>
                  <a:lnTo>
                    <a:pt x="685324" y="254794"/>
                  </a:lnTo>
                  <a:cubicBezTo>
                    <a:pt x="635794" y="183356"/>
                    <a:pt x="611029" y="98584"/>
                    <a:pt x="611029" y="7144"/>
                  </a:cubicBezTo>
                  <a:lnTo>
                    <a:pt x="7144" y="7144"/>
                  </a:lnTo>
                  <a:cubicBezTo>
                    <a:pt x="7144" y="595789"/>
                    <a:pt x="484346" y="1075849"/>
                    <a:pt x="1073944" y="1075849"/>
                  </a:cubicBezTo>
                  <a:lnTo>
                    <a:pt x="1073944" y="473869"/>
                  </a:lnTo>
                  <a:cubicBezTo>
                    <a:pt x="972979" y="472916"/>
                    <a:pt x="883444" y="432911"/>
                    <a:pt x="805339" y="383381"/>
                  </a:cubicBezTo>
                  <a:close/>
                </a:path>
              </a:pathLst>
            </a:custGeom>
            <a:grpFill/>
            <a:ln w="9525" cap="flat">
              <a:noFill/>
              <a:prstDash val="solid"/>
              <a:miter/>
            </a:ln>
          </p:spPr>
          <p:txBody>
            <a:bodyPr rtlCol="0" anchor="ctr"/>
            <a:lstStyle/>
            <a:p>
              <a:endParaRPr lang="id-ID"/>
            </a:p>
          </p:txBody>
        </p:sp>
      </p:grpSp>
      <p:grpSp>
        <p:nvGrpSpPr>
          <p:cNvPr id="11" name="Group 10">
            <a:extLst>
              <a:ext uri="{FF2B5EF4-FFF2-40B4-BE49-F238E27FC236}">
                <a16:creationId xmlns:a16="http://schemas.microsoft.com/office/drawing/2014/main" id="{FC2937CD-1F6B-4392-B179-7FF3F0AEFE3F}"/>
              </a:ext>
            </a:extLst>
          </p:cNvPr>
          <p:cNvGrpSpPr/>
          <p:nvPr/>
        </p:nvGrpSpPr>
        <p:grpSpPr>
          <a:xfrm>
            <a:off x="2683311" y="1046300"/>
            <a:ext cx="2253056" cy="1569279"/>
            <a:chOff x="2171093" y="2676161"/>
            <a:chExt cx="2253056" cy="1569279"/>
          </a:xfrm>
        </p:grpSpPr>
        <p:sp>
          <p:nvSpPr>
            <p:cNvPr id="12" name="TextBox 11">
              <a:extLst>
                <a:ext uri="{FF2B5EF4-FFF2-40B4-BE49-F238E27FC236}">
                  <a16:creationId xmlns:a16="http://schemas.microsoft.com/office/drawing/2014/main" id="{FC9B9ED9-C6E0-4C6F-8A20-8CD3A2B1856B}"/>
                </a:ext>
              </a:extLst>
            </p:cNvPr>
            <p:cNvSpPr txBox="1"/>
            <p:nvPr/>
          </p:nvSpPr>
          <p:spPr>
            <a:xfrm>
              <a:off x="2171093" y="2676161"/>
              <a:ext cx="2073415"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ACTION GAMING</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3" name="7 CuadroTexto">
              <a:extLst>
                <a:ext uri="{FF2B5EF4-FFF2-40B4-BE49-F238E27FC236}">
                  <a16:creationId xmlns:a16="http://schemas.microsoft.com/office/drawing/2014/main" id="{9CF8A0EE-9789-41CC-BC0D-DFBD6311540C}"/>
                </a:ext>
              </a:extLst>
            </p:cNvPr>
            <p:cNvSpPr txBox="1"/>
            <p:nvPr/>
          </p:nvSpPr>
          <p:spPr>
            <a:xfrm>
              <a:off x="2176439" y="3003240"/>
              <a:ext cx="2247710" cy="1242200"/>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Action games show the highest sales due to it being a catch-all for several sub-genres. Action games have also existed the longest, as a lot of retro games in the arcades were meant to be bright and exciting, leaving Action as the best genre option.</a:t>
              </a:r>
            </a:p>
          </p:txBody>
        </p:sp>
      </p:grpSp>
      <p:grpSp>
        <p:nvGrpSpPr>
          <p:cNvPr id="14" name="Group 13">
            <a:extLst>
              <a:ext uri="{FF2B5EF4-FFF2-40B4-BE49-F238E27FC236}">
                <a16:creationId xmlns:a16="http://schemas.microsoft.com/office/drawing/2014/main" id="{35CB1F2B-72A2-4932-8826-479A6B6CF392}"/>
              </a:ext>
            </a:extLst>
          </p:cNvPr>
          <p:cNvGrpSpPr/>
          <p:nvPr/>
        </p:nvGrpSpPr>
        <p:grpSpPr>
          <a:xfrm>
            <a:off x="2685983" y="4575849"/>
            <a:ext cx="2303282" cy="1069142"/>
            <a:chOff x="2171093" y="2676161"/>
            <a:chExt cx="2303282" cy="1069142"/>
          </a:xfrm>
        </p:grpSpPr>
        <p:sp>
          <p:nvSpPr>
            <p:cNvPr id="15" name="TextBox 14">
              <a:extLst>
                <a:ext uri="{FF2B5EF4-FFF2-40B4-BE49-F238E27FC236}">
                  <a16:creationId xmlns:a16="http://schemas.microsoft.com/office/drawing/2014/main" id="{36BCBCC4-4668-41EF-8648-3D4709F6AE16}"/>
                </a:ext>
              </a:extLst>
            </p:cNvPr>
            <p:cNvSpPr txBox="1"/>
            <p:nvPr/>
          </p:nvSpPr>
          <p:spPr>
            <a:xfrm>
              <a:off x="2171093" y="2676161"/>
              <a:ext cx="2303282"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COMBINE THE BEST</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6" name="7 CuadroTexto">
              <a:extLst>
                <a:ext uri="{FF2B5EF4-FFF2-40B4-BE49-F238E27FC236}">
                  <a16:creationId xmlns:a16="http://schemas.microsoft.com/office/drawing/2014/main" id="{8C527CAD-AA46-4A06-9592-DD51442BF63E}"/>
                </a:ext>
              </a:extLst>
            </p:cNvPr>
            <p:cNvSpPr txBox="1"/>
            <p:nvPr/>
          </p:nvSpPr>
          <p:spPr>
            <a:xfrm>
              <a:off x="2176439" y="3003240"/>
              <a:ext cx="2247710" cy="742063"/>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Bottom line - if you are able to make an engaging and accessible action platformer, you are much more likely to be successful with your game. </a:t>
              </a:r>
            </a:p>
          </p:txBody>
        </p:sp>
      </p:grpSp>
      <p:grpSp>
        <p:nvGrpSpPr>
          <p:cNvPr id="17" name="Group 16">
            <a:extLst>
              <a:ext uri="{FF2B5EF4-FFF2-40B4-BE49-F238E27FC236}">
                <a16:creationId xmlns:a16="http://schemas.microsoft.com/office/drawing/2014/main" id="{60736DAE-3706-4F0C-A1A4-ABC19C546ED3}"/>
              </a:ext>
            </a:extLst>
          </p:cNvPr>
          <p:cNvGrpSpPr/>
          <p:nvPr/>
        </p:nvGrpSpPr>
        <p:grpSpPr>
          <a:xfrm>
            <a:off x="2685984" y="2806893"/>
            <a:ext cx="2253055" cy="1402566"/>
            <a:chOff x="2171094" y="2676161"/>
            <a:chExt cx="2253055" cy="1402566"/>
          </a:xfrm>
        </p:grpSpPr>
        <p:sp>
          <p:nvSpPr>
            <p:cNvPr id="18" name="TextBox 17">
              <a:extLst>
                <a:ext uri="{FF2B5EF4-FFF2-40B4-BE49-F238E27FC236}">
                  <a16:creationId xmlns:a16="http://schemas.microsoft.com/office/drawing/2014/main" id="{E73B0CD0-66A1-4E95-BBE3-A85F5014FCE2}"/>
                </a:ext>
              </a:extLst>
            </p:cNvPr>
            <p:cNvSpPr txBox="1"/>
            <p:nvPr/>
          </p:nvSpPr>
          <p:spPr>
            <a:xfrm>
              <a:off x="2171094" y="2676161"/>
              <a:ext cx="2070742"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SPORTS GAMING</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9" name="7 CuadroTexto">
              <a:extLst>
                <a:ext uri="{FF2B5EF4-FFF2-40B4-BE49-F238E27FC236}">
                  <a16:creationId xmlns:a16="http://schemas.microsoft.com/office/drawing/2014/main" id="{D8C56E26-FD39-41F0-9504-A5D0DCD0A6EF}"/>
                </a:ext>
              </a:extLst>
            </p:cNvPr>
            <p:cNvSpPr txBox="1"/>
            <p:nvPr/>
          </p:nvSpPr>
          <p:spPr>
            <a:xfrm>
              <a:off x="2176439" y="3003240"/>
              <a:ext cx="2247710" cy="1075487"/>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Our data set showed sports EXTREMELY low which leaves me to believe that it left out a significant amount of data on Madden and FIFA, which are two of the most popular games in the world when it comes to this genre.</a:t>
              </a:r>
            </a:p>
          </p:txBody>
        </p:sp>
      </p:grpSp>
      <p:sp>
        <p:nvSpPr>
          <p:cNvPr id="20" name="Oval 19">
            <a:extLst>
              <a:ext uri="{FF2B5EF4-FFF2-40B4-BE49-F238E27FC236}">
                <a16:creationId xmlns:a16="http://schemas.microsoft.com/office/drawing/2014/main" id="{9FAFE86C-6A9B-45AA-8BE7-9AD9FB208F51}"/>
              </a:ext>
            </a:extLst>
          </p:cNvPr>
          <p:cNvSpPr/>
          <p:nvPr/>
        </p:nvSpPr>
        <p:spPr>
          <a:xfrm>
            <a:off x="5513191" y="1110733"/>
            <a:ext cx="1137677" cy="1137677"/>
          </a:xfrm>
          <a:prstGeom prst="ellipse">
            <a:avLst/>
          </a:prstGeom>
          <a:solidFill>
            <a:schemeClr val="accent4"/>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52D8848F-342A-45E7-8E27-B4C0705AB222}"/>
              </a:ext>
            </a:extLst>
          </p:cNvPr>
          <p:cNvSpPr/>
          <p:nvPr/>
        </p:nvSpPr>
        <p:spPr>
          <a:xfrm>
            <a:off x="5559099" y="2857989"/>
            <a:ext cx="1137677" cy="1137677"/>
          </a:xfrm>
          <a:prstGeom prst="ellipse">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BDC6D752-801C-4222-8419-CBCC4E7DDD2D}"/>
              </a:ext>
            </a:extLst>
          </p:cNvPr>
          <p:cNvSpPr/>
          <p:nvPr/>
        </p:nvSpPr>
        <p:spPr>
          <a:xfrm>
            <a:off x="5559099" y="4624935"/>
            <a:ext cx="1137677" cy="113767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Google Shape;2081;p97">
            <a:extLst>
              <a:ext uri="{FF2B5EF4-FFF2-40B4-BE49-F238E27FC236}">
                <a16:creationId xmlns:a16="http://schemas.microsoft.com/office/drawing/2014/main" id="{86C5E03D-4660-44A9-85DF-E87C42B9CDF3}"/>
              </a:ext>
            </a:extLst>
          </p:cNvPr>
          <p:cNvSpPr/>
          <p:nvPr/>
        </p:nvSpPr>
        <p:spPr>
          <a:xfrm>
            <a:off x="5883187" y="5009080"/>
            <a:ext cx="463550" cy="463550"/>
          </a:xfrm>
          <a:custGeom>
            <a:avLst/>
            <a:gdLst/>
            <a:ahLst/>
            <a:cxnLst/>
            <a:rect l="l" t="t" r="r" b="b"/>
            <a:pathLst>
              <a:path w="1287" h="1286" extrusionOk="0">
                <a:moveTo>
                  <a:pt x="700" y="585"/>
                </a:moveTo>
                <a:lnTo>
                  <a:pt x="700" y="700"/>
                </a:lnTo>
                <a:lnTo>
                  <a:pt x="818" y="700"/>
                </a:lnTo>
                <a:lnTo>
                  <a:pt x="818" y="585"/>
                </a:lnTo>
                <a:lnTo>
                  <a:pt x="700" y="585"/>
                </a:lnTo>
                <a:close/>
                <a:moveTo>
                  <a:pt x="700" y="818"/>
                </a:moveTo>
                <a:cubicBezTo>
                  <a:pt x="638" y="818"/>
                  <a:pt x="586" y="766"/>
                  <a:pt x="586" y="700"/>
                </a:cubicBezTo>
                <a:lnTo>
                  <a:pt x="586" y="350"/>
                </a:lnTo>
                <a:cubicBezTo>
                  <a:pt x="586" y="285"/>
                  <a:pt x="638" y="235"/>
                  <a:pt x="700" y="235"/>
                </a:cubicBezTo>
                <a:lnTo>
                  <a:pt x="936" y="235"/>
                </a:lnTo>
                <a:lnTo>
                  <a:pt x="936" y="350"/>
                </a:lnTo>
                <a:lnTo>
                  <a:pt x="700" y="350"/>
                </a:lnTo>
                <a:lnTo>
                  <a:pt x="700" y="468"/>
                </a:lnTo>
                <a:lnTo>
                  <a:pt x="818" y="468"/>
                </a:lnTo>
                <a:cubicBezTo>
                  <a:pt x="881" y="468"/>
                  <a:pt x="936" y="520"/>
                  <a:pt x="936" y="585"/>
                </a:cubicBezTo>
                <a:lnTo>
                  <a:pt x="936" y="700"/>
                </a:lnTo>
                <a:cubicBezTo>
                  <a:pt x="936" y="766"/>
                  <a:pt x="881" y="818"/>
                  <a:pt x="818" y="818"/>
                </a:cubicBezTo>
                <a:lnTo>
                  <a:pt x="700" y="818"/>
                </a:lnTo>
                <a:close/>
                <a:moveTo>
                  <a:pt x="1168" y="935"/>
                </a:moveTo>
                <a:lnTo>
                  <a:pt x="1168" y="118"/>
                </a:lnTo>
                <a:lnTo>
                  <a:pt x="350" y="118"/>
                </a:lnTo>
                <a:lnTo>
                  <a:pt x="350" y="935"/>
                </a:lnTo>
                <a:lnTo>
                  <a:pt x="1168" y="935"/>
                </a:lnTo>
                <a:close/>
                <a:moveTo>
                  <a:pt x="1168" y="0"/>
                </a:moveTo>
                <a:cubicBezTo>
                  <a:pt x="1231" y="0"/>
                  <a:pt x="1286" y="55"/>
                  <a:pt x="1286" y="118"/>
                </a:cubicBezTo>
                <a:lnTo>
                  <a:pt x="1286" y="935"/>
                </a:lnTo>
                <a:cubicBezTo>
                  <a:pt x="1286" y="998"/>
                  <a:pt x="1231" y="1050"/>
                  <a:pt x="1168" y="1050"/>
                </a:cubicBezTo>
                <a:lnTo>
                  <a:pt x="350" y="1050"/>
                </a:lnTo>
                <a:cubicBezTo>
                  <a:pt x="288" y="1050"/>
                  <a:pt x="236" y="998"/>
                  <a:pt x="236" y="935"/>
                </a:cubicBezTo>
                <a:lnTo>
                  <a:pt x="236" y="118"/>
                </a:lnTo>
                <a:cubicBezTo>
                  <a:pt x="236" y="55"/>
                  <a:pt x="288" y="0"/>
                  <a:pt x="350" y="0"/>
                </a:cubicBezTo>
                <a:lnTo>
                  <a:pt x="1168" y="0"/>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24" name="Google Shape;2082;p97">
            <a:extLst>
              <a:ext uri="{FF2B5EF4-FFF2-40B4-BE49-F238E27FC236}">
                <a16:creationId xmlns:a16="http://schemas.microsoft.com/office/drawing/2014/main" id="{2CEB1B05-BB80-44DA-9911-FFF01573A109}"/>
              </a:ext>
            </a:extLst>
          </p:cNvPr>
          <p:cNvSpPr/>
          <p:nvPr/>
        </p:nvSpPr>
        <p:spPr>
          <a:xfrm>
            <a:off x="5883187" y="3226983"/>
            <a:ext cx="463550" cy="463550"/>
          </a:xfrm>
          <a:custGeom>
            <a:avLst/>
            <a:gdLst/>
            <a:ahLst/>
            <a:cxnLst/>
            <a:rect l="l" t="t" r="r" b="b"/>
            <a:pathLst>
              <a:path w="1286" h="1286" extrusionOk="0">
                <a:moveTo>
                  <a:pt x="935" y="700"/>
                </a:moveTo>
                <a:cubicBezTo>
                  <a:pt x="935" y="766"/>
                  <a:pt x="880" y="818"/>
                  <a:pt x="818" y="818"/>
                </a:cubicBezTo>
                <a:lnTo>
                  <a:pt x="585" y="818"/>
                </a:lnTo>
                <a:lnTo>
                  <a:pt x="585" y="700"/>
                </a:lnTo>
                <a:lnTo>
                  <a:pt x="818" y="700"/>
                </a:lnTo>
                <a:lnTo>
                  <a:pt x="818" y="585"/>
                </a:lnTo>
                <a:lnTo>
                  <a:pt x="585" y="585"/>
                </a:lnTo>
                <a:lnTo>
                  <a:pt x="585" y="235"/>
                </a:lnTo>
                <a:lnTo>
                  <a:pt x="935" y="235"/>
                </a:lnTo>
                <a:lnTo>
                  <a:pt x="935" y="350"/>
                </a:lnTo>
                <a:lnTo>
                  <a:pt x="700" y="350"/>
                </a:lnTo>
                <a:lnTo>
                  <a:pt x="700" y="468"/>
                </a:lnTo>
                <a:lnTo>
                  <a:pt x="818" y="468"/>
                </a:lnTo>
                <a:cubicBezTo>
                  <a:pt x="880" y="468"/>
                  <a:pt x="935" y="520"/>
                  <a:pt x="935" y="585"/>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0" y="0"/>
                  <a:pt x="1285" y="55"/>
                  <a:pt x="1285" y="118"/>
                </a:cubicBezTo>
                <a:lnTo>
                  <a:pt x="1285" y="935"/>
                </a:lnTo>
                <a:cubicBezTo>
                  <a:pt x="1285" y="998"/>
                  <a:pt x="1230"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25" name="Google Shape;2083;p97">
            <a:extLst>
              <a:ext uri="{FF2B5EF4-FFF2-40B4-BE49-F238E27FC236}">
                <a16:creationId xmlns:a16="http://schemas.microsoft.com/office/drawing/2014/main" id="{658A6732-50D4-4C35-BCD2-B7957D61F326}"/>
              </a:ext>
            </a:extLst>
          </p:cNvPr>
          <p:cNvSpPr/>
          <p:nvPr/>
        </p:nvSpPr>
        <p:spPr>
          <a:xfrm>
            <a:off x="5850254" y="1468072"/>
            <a:ext cx="463550" cy="463550"/>
          </a:xfrm>
          <a:custGeom>
            <a:avLst/>
            <a:gdLst/>
            <a:ahLst/>
            <a:cxnLst/>
            <a:rect l="l" t="t" r="r" b="b"/>
            <a:pathLst>
              <a:path w="1286" h="1286" extrusionOk="0">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817" y="818"/>
                </a:moveTo>
                <a:lnTo>
                  <a:pt x="817" y="585"/>
                </a:lnTo>
                <a:lnTo>
                  <a:pt x="585" y="585"/>
                </a:lnTo>
                <a:lnTo>
                  <a:pt x="585" y="235"/>
                </a:lnTo>
                <a:lnTo>
                  <a:pt x="700" y="235"/>
                </a:lnTo>
                <a:lnTo>
                  <a:pt x="700" y="468"/>
                </a:lnTo>
                <a:lnTo>
                  <a:pt x="817" y="468"/>
                </a:lnTo>
                <a:lnTo>
                  <a:pt x="817" y="235"/>
                </a:lnTo>
                <a:lnTo>
                  <a:pt x="935" y="235"/>
                </a:lnTo>
                <a:lnTo>
                  <a:pt x="935" y="818"/>
                </a:lnTo>
                <a:lnTo>
                  <a:pt x="817" y="818"/>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26" name="TextBox 25">
            <a:extLst>
              <a:ext uri="{FF2B5EF4-FFF2-40B4-BE49-F238E27FC236}">
                <a16:creationId xmlns:a16="http://schemas.microsoft.com/office/drawing/2014/main" id="{5D1BC44C-5070-E355-6426-B7D06984C2A4}"/>
              </a:ext>
            </a:extLst>
          </p:cNvPr>
          <p:cNvSpPr txBox="1"/>
          <p:nvPr/>
        </p:nvSpPr>
        <p:spPr>
          <a:xfrm>
            <a:off x="217843" y="407343"/>
            <a:ext cx="4443674"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SALES BY GENRE</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pic>
        <p:nvPicPr>
          <p:cNvPr id="28" name="Picture 27" descr="Chart, histogram&#10;&#10;Description automatically generated">
            <a:extLst>
              <a:ext uri="{FF2B5EF4-FFF2-40B4-BE49-F238E27FC236}">
                <a16:creationId xmlns:a16="http://schemas.microsoft.com/office/drawing/2014/main" id="{DEBF8C50-9F2B-E666-1897-DED6B1D25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33" y="1792580"/>
            <a:ext cx="4326847" cy="3680050"/>
          </a:xfrm>
          <a:prstGeom prst="rect">
            <a:avLst/>
          </a:prstGeom>
        </p:spPr>
      </p:pic>
    </p:spTree>
    <p:extLst>
      <p:ext uri="{BB962C8B-B14F-4D97-AF65-F5344CB8AC3E}">
        <p14:creationId xmlns:p14="http://schemas.microsoft.com/office/powerpoint/2010/main" val="38318389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ord&#10;&#10;Description automatically generated">
            <a:extLst>
              <a:ext uri="{FF2B5EF4-FFF2-40B4-BE49-F238E27FC236}">
                <a16:creationId xmlns:a16="http://schemas.microsoft.com/office/drawing/2014/main" id="{E9D20078-B869-A423-B247-6AE9C9F3174A}"/>
              </a:ext>
            </a:extLst>
          </p:cNvPr>
          <p:cNvPicPr>
            <a:picLocks noChangeAspect="1"/>
          </p:cNvPicPr>
          <p:nvPr/>
        </p:nvPicPr>
        <p:blipFill rotWithShape="1">
          <a:blip r:embed="rId2">
            <a:extLst>
              <a:ext uri="{28A0092B-C50C-407E-A947-70E740481C1C}">
                <a14:useLocalDpi xmlns:a14="http://schemas.microsoft.com/office/drawing/2010/main" val="0"/>
              </a:ext>
            </a:extLst>
          </a:blip>
          <a:srcRect l="910" t="2108" b="1499"/>
          <a:stretch/>
        </p:blipFill>
        <p:spPr>
          <a:xfrm>
            <a:off x="217843" y="117987"/>
            <a:ext cx="11865235" cy="6636774"/>
          </a:xfrm>
          <a:prstGeom prst="rect">
            <a:avLst/>
          </a:prstGeom>
        </p:spPr>
      </p:pic>
      <p:sp>
        <p:nvSpPr>
          <p:cNvPr id="3" name="TextBox 2">
            <a:extLst>
              <a:ext uri="{FF2B5EF4-FFF2-40B4-BE49-F238E27FC236}">
                <a16:creationId xmlns:a16="http://schemas.microsoft.com/office/drawing/2014/main" id="{A9884302-8B01-08C7-F6C4-7871497F1D2D}"/>
              </a:ext>
            </a:extLst>
          </p:cNvPr>
          <p:cNvSpPr txBox="1"/>
          <p:nvPr/>
        </p:nvSpPr>
        <p:spPr>
          <a:xfrm>
            <a:off x="217843" y="407343"/>
            <a:ext cx="4443674"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RISE AND FALL</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7" name="Rectangle 6">
            <a:extLst>
              <a:ext uri="{FF2B5EF4-FFF2-40B4-BE49-F238E27FC236}">
                <a16:creationId xmlns:a16="http://schemas.microsoft.com/office/drawing/2014/main" id="{CC39A93F-993F-8568-52E9-02EE99E112A3}"/>
              </a:ext>
            </a:extLst>
          </p:cNvPr>
          <p:cNvSpPr/>
          <p:nvPr/>
        </p:nvSpPr>
        <p:spPr>
          <a:xfrm>
            <a:off x="4661517" y="699730"/>
            <a:ext cx="3145296" cy="706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3136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43E3E9F-8838-4906-AD7B-9F3CF1AE1D71}"/>
              </a:ext>
            </a:extLst>
          </p:cNvPr>
          <p:cNvSpPr/>
          <p:nvPr/>
        </p:nvSpPr>
        <p:spPr>
          <a:xfrm>
            <a:off x="4561726" y="5439866"/>
            <a:ext cx="478850" cy="230217"/>
          </a:xfrm>
          <a:custGeom>
            <a:avLst/>
            <a:gdLst>
              <a:gd name="connsiteX0" fmla="*/ 13431 w 679424"/>
              <a:gd name="connsiteY0" fmla="*/ 13431 h 326646"/>
              <a:gd name="connsiteX1" fmla="*/ 671949 w 679424"/>
              <a:gd name="connsiteY1" fmla="*/ 13431 h 326646"/>
              <a:gd name="connsiteX2" fmla="*/ 671949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49" y="13431"/>
                </a:lnTo>
                <a:lnTo>
                  <a:pt x="671949" y="320478"/>
                </a:lnTo>
                <a:lnTo>
                  <a:pt x="13431" y="320478"/>
                </a:lnTo>
                <a:close/>
              </a:path>
            </a:pathLst>
          </a:custGeom>
          <a:solidFill>
            <a:schemeClr val="accent6"/>
          </a:solidFill>
          <a:ln w="13055" cap="flat">
            <a:noFill/>
            <a:prstDash val="solid"/>
            <a:miter/>
          </a:ln>
        </p:spPr>
        <p:txBody>
          <a:bodyPr rtlCol="0" anchor="ctr"/>
          <a:lstStyle/>
          <a:p>
            <a:endParaRPr lang="id-ID"/>
          </a:p>
        </p:txBody>
      </p:sp>
      <p:sp>
        <p:nvSpPr>
          <p:cNvPr id="23" name="Freeform: Shape 22">
            <a:extLst>
              <a:ext uri="{FF2B5EF4-FFF2-40B4-BE49-F238E27FC236}">
                <a16:creationId xmlns:a16="http://schemas.microsoft.com/office/drawing/2014/main" id="{8E988D17-C429-4655-B053-47BCB65180EF}"/>
              </a:ext>
            </a:extLst>
          </p:cNvPr>
          <p:cNvSpPr/>
          <p:nvPr/>
        </p:nvSpPr>
        <p:spPr>
          <a:xfrm>
            <a:off x="3980383" y="5441942"/>
            <a:ext cx="475488" cy="228600"/>
          </a:xfrm>
          <a:custGeom>
            <a:avLst/>
            <a:gdLst>
              <a:gd name="connsiteX0" fmla="*/ 13431 w 679424"/>
              <a:gd name="connsiteY0" fmla="*/ 13431 h 326646"/>
              <a:gd name="connsiteX1" fmla="*/ 671950 w 679424"/>
              <a:gd name="connsiteY1" fmla="*/ 13431 h 326646"/>
              <a:gd name="connsiteX2" fmla="*/ 671950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50" y="13431"/>
                </a:lnTo>
                <a:lnTo>
                  <a:pt x="671950" y="320478"/>
                </a:lnTo>
                <a:lnTo>
                  <a:pt x="13431" y="320478"/>
                </a:lnTo>
                <a:close/>
              </a:path>
            </a:pathLst>
          </a:custGeom>
          <a:solidFill>
            <a:schemeClr val="accent3"/>
          </a:solidFill>
          <a:ln w="13055" cap="flat">
            <a:noFill/>
            <a:prstDash val="solid"/>
            <a:miter/>
          </a:ln>
        </p:spPr>
        <p:txBody>
          <a:bodyPr rtlCol="0" anchor="ctr"/>
          <a:lstStyle/>
          <a:p>
            <a:endParaRPr lang="id-ID"/>
          </a:p>
        </p:txBody>
      </p:sp>
      <p:sp>
        <p:nvSpPr>
          <p:cNvPr id="17" name="Freeform: Shape 16">
            <a:extLst>
              <a:ext uri="{FF2B5EF4-FFF2-40B4-BE49-F238E27FC236}">
                <a16:creationId xmlns:a16="http://schemas.microsoft.com/office/drawing/2014/main" id="{08ADB517-9343-4B26-9DD9-85E04034A596}"/>
              </a:ext>
            </a:extLst>
          </p:cNvPr>
          <p:cNvSpPr/>
          <p:nvPr/>
        </p:nvSpPr>
        <p:spPr>
          <a:xfrm>
            <a:off x="2838722" y="5438662"/>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chemeClr val="accent1"/>
          </a:solidFill>
          <a:ln w="13055" cap="flat">
            <a:noFill/>
            <a:prstDash val="solid"/>
            <a:miter/>
          </a:ln>
        </p:spPr>
        <p:txBody>
          <a:bodyPr rtlCol="0" anchor="ctr"/>
          <a:lstStyle/>
          <a:p>
            <a:endParaRPr lang="id-ID"/>
          </a:p>
        </p:txBody>
      </p:sp>
      <p:sp>
        <p:nvSpPr>
          <p:cNvPr id="31" name="TextBox 30">
            <a:extLst>
              <a:ext uri="{FF2B5EF4-FFF2-40B4-BE49-F238E27FC236}">
                <a16:creationId xmlns:a16="http://schemas.microsoft.com/office/drawing/2014/main" id="{F3CBCFAA-9F1B-403C-9A92-74A297347B17}"/>
              </a:ext>
            </a:extLst>
          </p:cNvPr>
          <p:cNvSpPr txBox="1"/>
          <p:nvPr/>
        </p:nvSpPr>
        <p:spPr>
          <a:xfrm>
            <a:off x="1906012" y="758952"/>
            <a:ext cx="8292570" cy="584775"/>
          </a:xfrm>
          <a:prstGeom prst="rect">
            <a:avLst/>
          </a:prstGeom>
          <a:noFill/>
        </p:spPr>
        <p:txBody>
          <a:bodyPr wrap="square" rtlCol="0">
            <a:spAutoFit/>
          </a:bodyPr>
          <a:lstStyle/>
          <a:p>
            <a:pPr algn="ctr"/>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TOP PLATFORMS FOR EACH GENRE</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32" name="7 CuadroTexto">
            <a:extLst>
              <a:ext uri="{FF2B5EF4-FFF2-40B4-BE49-F238E27FC236}">
                <a16:creationId xmlns:a16="http://schemas.microsoft.com/office/drawing/2014/main" id="{83787EB2-B7A1-478B-B066-324E0804EB31}"/>
              </a:ext>
            </a:extLst>
          </p:cNvPr>
          <p:cNvSpPr txBox="1"/>
          <p:nvPr/>
        </p:nvSpPr>
        <p:spPr>
          <a:xfrm>
            <a:off x="3207209" y="1188720"/>
            <a:ext cx="5865285" cy="478721"/>
          </a:xfrm>
          <a:prstGeom prst="rect">
            <a:avLst/>
          </a:prstGeom>
          <a:noFill/>
        </p:spPr>
        <p:txBody>
          <a:bodyPr wrap="square">
            <a:spAutoFit/>
          </a:bodyPr>
          <a:lstStyle/>
          <a:p>
            <a:pPr algn="ctr">
              <a:lnSpc>
                <a:spcPts val="1600"/>
              </a:lnSpc>
              <a:defRPr/>
            </a:pPr>
            <a:endParaRPr lang="en-US" sz="1000" dirty="0">
              <a:solidFill>
                <a:schemeClr val="bg1">
                  <a:lumMod val="50000"/>
                </a:schemeClr>
              </a:solidFill>
              <a:latin typeface="Lato" charset="0"/>
              <a:ea typeface="Lato" charset="0"/>
              <a:cs typeface="Lato" charset="0"/>
            </a:endParaRPr>
          </a:p>
          <a:p>
            <a:pPr algn="ctr">
              <a:lnSpc>
                <a:spcPts val="1600"/>
              </a:lnSpc>
              <a:defRPr/>
            </a:pPr>
            <a:r>
              <a:rPr lang="en-US" sz="1000" dirty="0">
                <a:solidFill>
                  <a:schemeClr val="bg1">
                    <a:lumMod val="50000"/>
                  </a:schemeClr>
                </a:solidFill>
                <a:latin typeface="Lato" charset="0"/>
                <a:ea typeface="Lato" charset="0"/>
                <a:cs typeface="Lato" charset="0"/>
              </a:rPr>
              <a:t>For the 11 genres we have examined, these are the top gaming platforms for each one.</a:t>
            </a:r>
          </a:p>
        </p:txBody>
      </p:sp>
      <p:sp>
        <p:nvSpPr>
          <p:cNvPr id="78" name="Freeform: Shape 77">
            <a:extLst>
              <a:ext uri="{FF2B5EF4-FFF2-40B4-BE49-F238E27FC236}">
                <a16:creationId xmlns:a16="http://schemas.microsoft.com/office/drawing/2014/main" id="{369926EE-7D3A-4AFE-B25A-388B796C45F4}"/>
              </a:ext>
            </a:extLst>
          </p:cNvPr>
          <p:cNvSpPr/>
          <p:nvPr/>
        </p:nvSpPr>
        <p:spPr>
          <a:xfrm>
            <a:off x="5147636" y="5559151"/>
            <a:ext cx="466344" cy="109728"/>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chemeClr val="accent1"/>
          </a:solidFill>
          <a:ln w="13055" cap="flat">
            <a:noFill/>
            <a:prstDash val="solid"/>
            <a:miter/>
          </a:ln>
        </p:spPr>
        <p:txBody>
          <a:bodyPr rtlCol="0" anchor="ctr"/>
          <a:lstStyle/>
          <a:p>
            <a:endParaRPr lang="id-ID"/>
          </a:p>
        </p:txBody>
      </p:sp>
      <p:sp>
        <p:nvSpPr>
          <p:cNvPr id="112" name="Freeform: Shape 111">
            <a:extLst>
              <a:ext uri="{FF2B5EF4-FFF2-40B4-BE49-F238E27FC236}">
                <a16:creationId xmlns:a16="http://schemas.microsoft.com/office/drawing/2014/main" id="{7398E931-00A1-4FCF-B983-2D1823CF4903}"/>
              </a:ext>
            </a:extLst>
          </p:cNvPr>
          <p:cNvSpPr/>
          <p:nvPr/>
        </p:nvSpPr>
        <p:spPr>
          <a:xfrm>
            <a:off x="8593644" y="5208256"/>
            <a:ext cx="478850" cy="127921"/>
          </a:xfrm>
          <a:custGeom>
            <a:avLst/>
            <a:gdLst>
              <a:gd name="connsiteX0" fmla="*/ 13431 w 679424"/>
              <a:gd name="connsiteY0" fmla="*/ 13431 h 352777"/>
              <a:gd name="connsiteX1" fmla="*/ 671950 w 679424"/>
              <a:gd name="connsiteY1" fmla="*/ 13431 h 352777"/>
              <a:gd name="connsiteX2" fmla="*/ 671950 w 679424"/>
              <a:gd name="connsiteY2" fmla="*/ 340077 h 352777"/>
              <a:gd name="connsiteX3" fmla="*/ 13431 w 679424"/>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79424" h="352777">
                <a:moveTo>
                  <a:pt x="13431" y="13431"/>
                </a:moveTo>
                <a:lnTo>
                  <a:pt x="671950" y="13431"/>
                </a:lnTo>
                <a:lnTo>
                  <a:pt x="671950" y="340077"/>
                </a:lnTo>
                <a:lnTo>
                  <a:pt x="13431" y="340077"/>
                </a:lnTo>
                <a:close/>
              </a:path>
            </a:pathLst>
          </a:custGeom>
          <a:solidFill>
            <a:schemeClr val="accent3"/>
          </a:solidFill>
          <a:ln w="13055" cap="flat">
            <a:noFill/>
            <a:prstDash val="solid"/>
            <a:miter/>
          </a:ln>
        </p:spPr>
        <p:txBody>
          <a:bodyPr rtlCol="0" anchor="ctr"/>
          <a:lstStyle/>
          <a:p>
            <a:endParaRPr lang="id-ID"/>
          </a:p>
        </p:txBody>
      </p:sp>
      <p:sp>
        <p:nvSpPr>
          <p:cNvPr id="113" name="Freeform: Shape 112">
            <a:extLst>
              <a:ext uri="{FF2B5EF4-FFF2-40B4-BE49-F238E27FC236}">
                <a16:creationId xmlns:a16="http://schemas.microsoft.com/office/drawing/2014/main" id="{A7CE8C76-4FA1-4739-8E3C-F6EFD9560882}"/>
              </a:ext>
            </a:extLst>
          </p:cNvPr>
          <p:cNvSpPr/>
          <p:nvPr/>
        </p:nvSpPr>
        <p:spPr>
          <a:xfrm>
            <a:off x="8593644" y="5442998"/>
            <a:ext cx="478850" cy="230217"/>
          </a:xfrm>
          <a:custGeom>
            <a:avLst/>
            <a:gdLst>
              <a:gd name="connsiteX0" fmla="*/ 13431 w 679424"/>
              <a:gd name="connsiteY0" fmla="*/ 13431 h 326646"/>
              <a:gd name="connsiteX1" fmla="*/ 671950 w 679424"/>
              <a:gd name="connsiteY1" fmla="*/ 13431 h 326646"/>
              <a:gd name="connsiteX2" fmla="*/ 671950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50" y="13431"/>
                </a:lnTo>
                <a:lnTo>
                  <a:pt x="671950" y="320478"/>
                </a:lnTo>
                <a:lnTo>
                  <a:pt x="13431" y="320478"/>
                </a:lnTo>
                <a:close/>
              </a:path>
            </a:pathLst>
          </a:custGeom>
          <a:solidFill>
            <a:schemeClr val="accent3"/>
          </a:solidFill>
          <a:ln w="13055" cap="flat">
            <a:noFill/>
            <a:prstDash val="solid"/>
            <a:miter/>
          </a:ln>
        </p:spPr>
        <p:txBody>
          <a:bodyPr rtlCol="0" anchor="ctr"/>
          <a:lstStyle/>
          <a:p>
            <a:endParaRPr lang="id-ID"/>
          </a:p>
        </p:txBody>
      </p:sp>
      <p:sp>
        <p:nvSpPr>
          <p:cNvPr id="104" name="Freeform: Shape 103">
            <a:extLst>
              <a:ext uri="{FF2B5EF4-FFF2-40B4-BE49-F238E27FC236}">
                <a16:creationId xmlns:a16="http://schemas.microsoft.com/office/drawing/2014/main" id="{E143E5EF-788B-4090-B69A-A573FA47CD4C}"/>
              </a:ext>
            </a:extLst>
          </p:cNvPr>
          <p:cNvSpPr/>
          <p:nvPr/>
        </p:nvSpPr>
        <p:spPr>
          <a:xfrm>
            <a:off x="8021527" y="5441792"/>
            <a:ext cx="469642" cy="230216"/>
          </a:xfrm>
          <a:custGeom>
            <a:avLst/>
            <a:gdLst>
              <a:gd name="connsiteX0" fmla="*/ 13431 w 666358"/>
              <a:gd name="connsiteY0" fmla="*/ 13431 h 326646"/>
              <a:gd name="connsiteX1" fmla="*/ 654964 w 666358"/>
              <a:gd name="connsiteY1" fmla="*/ 13431 h 326646"/>
              <a:gd name="connsiteX2" fmla="*/ 654964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54964" y="13431"/>
                </a:lnTo>
                <a:lnTo>
                  <a:pt x="654964" y="320478"/>
                </a:lnTo>
                <a:lnTo>
                  <a:pt x="13431" y="320478"/>
                </a:lnTo>
                <a:close/>
              </a:path>
            </a:pathLst>
          </a:custGeom>
          <a:solidFill>
            <a:schemeClr val="accent4"/>
          </a:solidFill>
          <a:ln w="13055" cap="flat">
            <a:noFill/>
            <a:prstDash val="solid"/>
            <a:miter/>
          </a:ln>
        </p:spPr>
        <p:txBody>
          <a:bodyPr rtlCol="0" anchor="ctr"/>
          <a:lstStyle/>
          <a:p>
            <a:endParaRPr lang="id-ID"/>
          </a:p>
        </p:txBody>
      </p:sp>
      <p:sp>
        <p:nvSpPr>
          <p:cNvPr id="2" name="Freeform: Shape 108">
            <a:extLst>
              <a:ext uri="{FF2B5EF4-FFF2-40B4-BE49-F238E27FC236}">
                <a16:creationId xmlns:a16="http://schemas.microsoft.com/office/drawing/2014/main" id="{AB466210-4D7B-A7D3-1795-52A03C7A6024}"/>
              </a:ext>
            </a:extLst>
          </p:cNvPr>
          <p:cNvSpPr/>
          <p:nvPr/>
        </p:nvSpPr>
        <p:spPr>
          <a:xfrm>
            <a:off x="128517" y="6535640"/>
            <a:ext cx="478850" cy="239425"/>
          </a:xfrm>
          <a:custGeom>
            <a:avLst/>
            <a:gdLst>
              <a:gd name="connsiteX0" fmla="*/ 13431 w 679424"/>
              <a:gd name="connsiteY0" fmla="*/ 13431 h 339712"/>
              <a:gd name="connsiteX1" fmla="*/ 671950 w 679424"/>
              <a:gd name="connsiteY1" fmla="*/ 13431 h 339712"/>
              <a:gd name="connsiteX2" fmla="*/ 671950 w 679424"/>
              <a:gd name="connsiteY2" fmla="*/ 330931 h 339712"/>
              <a:gd name="connsiteX3" fmla="*/ 13431 w 679424"/>
              <a:gd name="connsiteY3" fmla="*/ 330931 h 339712"/>
            </a:gdLst>
            <a:ahLst/>
            <a:cxnLst>
              <a:cxn ang="0">
                <a:pos x="connsiteX0" y="connsiteY0"/>
              </a:cxn>
              <a:cxn ang="0">
                <a:pos x="connsiteX1" y="connsiteY1"/>
              </a:cxn>
              <a:cxn ang="0">
                <a:pos x="connsiteX2" y="connsiteY2"/>
              </a:cxn>
              <a:cxn ang="0">
                <a:pos x="connsiteX3" y="connsiteY3"/>
              </a:cxn>
            </a:cxnLst>
            <a:rect l="l" t="t" r="r" b="b"/>
            <a:pathLst>
              <a:path w="679424" h="339712">
                <a:moveTo>
                  <a:pt x="13431" y="13431"/>
                </a:moveTo>
                <a:lnTo>
                  <a:pt x="671950" y="13431"/>
                </a:lnTo>
                <a:lnTo>
                  <a:pt x="671950" y="330931"/>
                </a:lnTo>
                <a:lnTo>
                  <a:pt x="13431" y="330931"/>
                </a:lnTo>
                <a:close/>
              </a:path>
            </a:pathLst>
          </a:custGeom>
          <a:solidFill>
            <a:schemeClr val="tx1">
              <a:lumMod val="65000"/>
              <a:lumOff val="35000"/>
            </a:schemeClr>
          </a:solidFill>
          <a:ln w="13055" cap="flat">
            <a:noFill/>
            <a:prstDash val="solid"/>
            <a:miter/>
          </a:ln>
        </p:spPr>
        <p:txBody>
          <a:bodyPr rtlCol="0" anchor="ctr"/>
          <a:lstStyle/>
          <a:p>
            <a:endParaRPr lang="id-ID"/>
          </a:p>
        </p:txBody>
      </p:sp>
      <p:sp>
        <p:nvSpPr>
          <p:cNvPr id="33" name="TextBox 32">
            <a:extLst>
              <a:ext uri="{FF2B5EF4-FFF2-40B4-BE49-F238E27FC236}">
                <a16:creationId xmlns:a16="http://schemas.microsoft.com/office/drawing/2014/main" id="{916D04FA-9F8F-6C91-193F-3445F6627FFB}"/>
              </a:ext>
            </a:extLst>
          </p:cNvPr>
          <p:cNvSpPr txBox="1"/>
          <p:nvPr/>
        </p:nvSpPr>
        <p:spPr>
          <a:xfrm>
            <a:off x="607367" y="6470686"/>
            <a:ext cx="1409360" cy="369332"/>
          </a:xfrm>
          <a:prstGeom prst="rect">
            <a:avLst/>
          </a:prstGeom>
          <a:noFill/>
        </p:spPr>
        <p:txBody>
          <a:bodyPr wrap="none" rtlCol="0">
            <a:spAutoFit/>
          </a:bodyPr>
          <a:lstStyle/>
          <a:p>
            <a:r>
              <a:rPr lang="en-US" dirty="0"/>
              <a:t>= $10 Million</a:t>
            </a:r>
          </a:p>
        </p:txBody>
      </p:sp>
      <p:sp>
        <p:nvSpPr>
          <p:cNvPr id="34" name="TextBox 33">
            <a:extLst>
              <a:ext uri="{FF2B5EF4-FFF2-40B4-BE49-F238E27FC236}">
                <a16:creationId xmlns:a16="http://schemas.microsoft.com/office/drawing/2014/main" id="{ED0FE3BB-48DE-4657-D834-52CBA6E24843}"/>
              </a:ext>
            </a:extLst>
          </p:cNvPr>
          <p:cNvSpPr txBox="1"/>
          <p:nvPr/>
        </p:nvSpPr>
        <p:spPr>
          <a:xfrm rot="5400000">
            <a:off x="2642705" y="5878863"/>
            <a:ext cx="849913" cy="369332"/>
          </a:xfrm>
          <a:prstGeom prst="rect">
            <a:avLst/>
          </a:prstGeom>
          <a:noFill/>
        </p:spPr>
        <p:txBody>
          <a:bodyPr wrap="none" rtlCol="0">
            <a:spAutoFit/>
          </a:bodyPr>
          <a:lstStyle/>
          <a:p>
            <a:r>
              <a:rPr lang="en-US" dirty="0">
                <a:solidFill>
                  <a:srgbClr val="309A78"/>
                </a:solidFill>
                <a:latin typeface="Lato" panose="020F0502020204030203" pitchFamily="34" charset="0"/>
                <a:ea typeface="Lato" panose="020F0502020204030203" pitchFamily="34" charset="0"/>
                <a:cs typeface="Lato" panose="020F0502020204030203" pitchFamily="34" charset="0"/>
              </a:rPr>
              <a:t>Action</a:t>
            </a:r>
          </a:p>
        </p:txBody>
      </p:sp>
      <p:sp>
        <p:nvSpPr>
          <p:cNvPr id="35" name="TextBox 34">
            <a:extLst>
              <a:ext uri="{FF2B5EF4-FFF2-40B4-BE49-F238E27FC236}">
                <a16:creationId xmlns:a16="http://schemas.microsoft.com/office/drawing/2014/main" id="{197AC98D-8E89-350A-AFA3-389D10BFFD7B}"/>
              </a:ext>
            </a:extLst>
          </p:cNvPr>
          <p:cNvSpPr txBox="1"/>
          <p:nvPr/>
        </p:nvSpPr>
        <p:spPr>
          <a:xfrm rot="5400000">
            <a:off x="3149695" y="5950995"/>
            <a:ext cx="989373" cy="369332"/>
          </a:xfrm>
          <a:prstGeom prst="rect">
            <a:avLst/>
          </a:prstGeom>
          <a:noFill/>
        </p:spPr>
        <p:txBody>
          <a:bodyPr wrap="none" rtlCol="0">
            <a:spAutoFit/>
          </a:bodyPr>
          <a:lstStyle/>
          <a:p>
            <a:r>
              <a:rPr lang="en-US" dirty="0">
                <a:solidFill>
                  <a:srgbClr val="1C6EA9"/>
                </a:solidFill>
                <a:latin typeface="Lato" panose="020F0502020204030203" pitchFamily="34" charset="0"/>
                <a:ea typeface="Lato" panose="020F0502020204030203" pitchFamily="34" charset="0"/>
                <a:cs typeface="Lato" panose="020F0502020204030203" pitchFamily="34" charset="0"/>
              </a:rPr>
              <a:t>Shooter</a:t>
            </a:r>
          </a:p>
        </p:txBody>
      </p:sp>
      <p:sp>
        <p:nvSpPr>
          <p:cNvPr id="36" name="TextBox 35">
            <a:extLst>
              <a:ext uri="{FF2B5EF4-FFF2-40B4-BE49-F238E27FC236}">
                <a16:creationId xmlns:a16="http://schemas.microsoft.com/office/drawing/2014/main" id="{DF42EED9-2449-F097-7670-5641CB70B00B}"/>
              </a:ext>
            </a:extLst>
          </p:cNvPr>
          <p:cNvSpPr txBox="1"/>
          <p:nvPr/>
        </p:nvSpPr>
        <p:spPr>
          <a:xfrm rot="5400000">
            <a:off x="3902270" y="5770851"/>
            <a:ext cx="635110" cy="369332"/>
          </a:xfrm>
          <a:prstGeom prst="rect">
            <a:avLst/>
          </a:prstGeom>
          <a:noFill/>
        </p:spPr>
        <p:txBody>
          <a:bodyPr wrap="none" rtlCol="0">
            <a:spAutoFit/>
          </a:bodyPr>
          <a:lstStyle/>
          <a:p>
            <a:r>
              <a:rPr lang="en-US" dirty="0">
                <a:solidFill>
                  <a:srgbClr val="36AFCE"/>
                </a:solidFill>
                <a:latin typeface="Lato" panose="020F0502020204030203" pitchFamily="34" charset="0"/>
                <a:ea typeface="Lato" panose="020F0502020204030203" pitchFamily="34" charset="0"/>
                <a:cs typeface="Lato" panose="020F0502020204030203" pitchFamily="34" charset="0"/>
              </a:rPr>
              <a:t>RPG</a:t>
            </a:r>
          </a:p>
        </p:txBody>
      </p:sp>
      <p:sp>
        <p:nvSpPr>
          <p:cNvPr id="37" name="TextBox 36">
            <a:extLst>
              <a:ext uri="{FF2B5EF4-FFF2-40B4-BE49-F238E27FC236}">
                <a16:creationId xmlns:a16="http://schemas.microsoft.com/office/drawing/2014/main" id="{CE4662EB-60CB-7EC8-EB53-DA126E93181C}"/>
              </a:ext>
            </a:extLst>
          </p:cNvPr>
          <p:cNvSpPr txBox="1"/>
          <p:nvPr/>
        </p:nvSpPr>
        <p:spPr>
          <a:xfrm rot="5400000">
            <a:off x="4167310" y="6088406"/>
            <a:ext cx="1265090" cy="369332"/>
          </a:xfrm>
          <a:prstGeom prst="rect">
            <a:avLst/>
          </a:prstGeom>
          <a:noFill/>
        </p:spPr>
        <p:txBody>
          <a:bodyPr wrap="none" rtlCol="0">
            <a:spAutoFit/>
          </a:bodyPr>
          <a:lstStyle/>
          <a:p>
            <a:r>
              <a:rPr lang="en-US" dirty="0">
                <a:solidFill>
                  <a:srgbClr val="F29D18"/>
                </a:solidFill>
                <a:latin typeface="Lato" panose="020F0502020204030203" pitchFamily="34" charset="0"/>
                <a:ea typeface="Lato" panose="020F0502020204030203" pitchFamily="34" charset="0"/>
                <a:cs typeface="Lato" panose="020F0502020204030203" pitchFamily="34" charset="0"/>
              </a:rPr>
              <a:t>Platformer</a:t>
            </a:r>
          </a:p>
        </p:txBody>
      </p:sp>
      <p:sp>
        <p:nvSpPr>
          <p:cNvPr id="45" name="TextBox 44">
            <a:extLst>
              <a:ext uri="{FF2B5EF4-FFF2-40B4-BE49-F238E27FC236}">
                <a16:creationId xmlns:a16="http://schemas.microsoft.com/office/drawing/2014/main" id="{F50ADF7D-2B51-1DE9-6522-0ED9F292A640}"/>
              </a:ext>
            </a:extLst>
          </p:cNvPr>
          <p:cNvSpPr txBox="1"/>
          <p:nvPr/>
        </p:nvSpPr>
        <p:spPr>
          <a:xfrm rot="5400000">
            <a:off x="4763407" y="6094796"/>
            <a:ext cx="1255472" cy="369332"/>
          </a:xfrm>
          <a:prstGeom prst="rect">
            <a:avLst/>
          </a:prstGeom>
          <a:noFill/>
        </p:spPr>
        <p:txBody>
          <a:bodyPr wrap="none" rtlCol="0">
            <a:spAutoFit/>
          </a:bodyPr>
          <a:lstStyle/>
          <a:p>
            <a:r>
              <a:rPr lang="en-US" dirty="0">
                <a:solidFill>
                  <a:srgbClr val="309A78"/>
                </a:solidFill>
                <a:latin typeface="Lato" panose="020F0502020204030203" pitchFamily="34" charset="0"/>
                <a:ea typeface="Lato" panose="020F0502020204030203" pitchFamily="34" charset="0"/>
                <a:cs typeface="Lato" panose="020F0502020204030203" pitchFamily="34" charset="0"/>
              </a:rPr>
              <a:t>Adventure</a:t>
            </a:r>
          </a:p>
        </p:txBody>
      </p:sp>
      <p:sp>
        <p:nvSpPr>
          <p:cNvPr id="46" name="TextBox 45">
            <a:extLst>
              <a:ext uri="{FF2B5EF4-FFF2-40B4-BE49-F238E27FC236}">
                <a16:creationId xmlns:a16="http://schemas.microsoft.com/office/drawing/2014/main" id="{EDD64843-AAEE-58A3-05D0-D53FD0C7A573}"/>
              </a:ext>
            </a:extLst>
          </p:cNvPr>
          <p:cNvSpPr txBox="1"/>
          <p:nvPr/>
        </p:nvSpPr>
        <p:spPr>
          <a:xfrm rot="5400000">
            <a:off x="5549318" y="5913575"/>
            <a:ext cx="837089" cy="369332"/>
          </a:xfrm>
          <a:prstGeom prst="rect">
            <a:avLst/>
          </a:prstGeom>
          <a:noFill/>
        </p:spPr>
        <p:txBody>
          <a:bodyPr wrap="none" rtlCol="0">
            <a:spAutoFit/>
          </a:bodyPr>
          <a:lstStyle/>
          <a:p>
            <a:r>
              <a:rPr lang="en-US" dirty="0">
                <a:solidFill>
                  <a:srgbClr val="1C6EA9"/>
                </a:solidFill>
                <a:latin typeface="Lato" panose="020F0502020204030203" pitchFamily="34" charset="0"/>
                <a:ea typeface="Lato" panose="020F0502020204030203" pitchFamily="34" charset="0"/>
                <a:cs typeface="Lato" panose="020F0502020204030203" pitchFamily="34" charset="0"/>
              </a:rPr>
              <a:t>Sports</a:t>
            </a:r>
          </a:p>
        </p:txBody>
      </p:sp>
      <p:sp>
        <p:nvSpPr>
          <p:cNvPr id="47" name="TextBox 46">
            <a:extLst>
              <a:ext uri="{FF2B5EF4-FFF2-40B4-BE49-F238E27FC236}">
                <a16:creationId xmlns:a16="http://schemas.microsoft.com/office/drawing/2014/main" id="{8772E5F2-32E8-DDDF-E6F1-7F726E20C6AB}"/>
              </a:ext>
            </a:extLst>
          </p:cNvPr>
          <p:cNvSpPr txBox="1"/>
          <p:nvPr/>
        </p:nvSpPr>
        <p:spPr>
          <a:xfrm rot="5400000">
            <a:off x="6113541" y="5923531"/>
            <a:ext cx="859531" cy="369332"/>
          </a:xfrm>
          <a:prstGeom prst="rect">
            <a:avLst/>
          </a:prstGeom>
          <a:noFill/>
        </p:spPr>
        <p:txBody>
          <a:bodyPr wrap="none" rtlCol="0">
            <a:spAutoFit/>
          </a:bodyPr>
          <a:lstStyle/>
          <a:p>
            <a:r>
              <a:rPr lang="en-US" dirty="0">
                <a:solidFill>
                  <a:srgbClr val="36AFCE"/>
                </a:solidFill>
                <a:latin typeface="Lato" panose="020F0502020204030203" pitchFamily="34" charset="0"/>
                <a:ea typeface="Lato" panose="020F0502020204030203" pitchFamily="34" charset="0"/>
                <a:cs typeface="Lato" panose="020F0502020204030203" pitchFamily="34" charset="0"/>
              </a:rPr>
              <a:t>Racing</a:t>
            </a:r>
          </a:p>
        </p:txBody>
      </p:sp>
      <p:sp>
        <p:nvSpPr>
          <p:cNvPr id="48" name="TextBox 47">
            <a:extLst>
              <a:ext uri="{FF2B5EF4-FFF2-40B4-BE49-F238E27FC236}">
                <a16:creationId xmlns:a16="http://schemas.microsoft.com/office/drawing/2014/main" id="{765969D6-1A85-C72E-4F93-65FD1F41C4F5}"/>
              </a:ext>
            </a:extLst>
          </p:cNvPr>
          <p:cNvSpPr txBox="1"/>
          <p:nvPr/>
        </p:nvSpPr>
        <p:spPr>
          <a:xfrm rot="5400000">
            <a:off x="6605405" y="6038664"/>
            <a:ext cx="1035861" cy="369332"/>
          </a:xfrm>
          <a:prstGeom prst="rect">
            <a:avLst/>
          </a:prstGeom>
          <a:noFill/>
        </p:spPr>
        <p:txBody>
          <a:bodyPr wrap="none" rtlCol="0">
            <a:spAutoFit/>
          </a:bodyPr>
          <a:lstStyle/>
          <a:p>
            <a:r>
              <a:rPr lang="en-US" dirty="0">
                <a:solidFill>
                  <a:srgbClr val="F29D18"/>
                </a:solidFill>
                <a:latin typeface="Lato" panose="020F0502020204030203" pitchFamily="34" charset="0"/>
                <a:ea typeface="Lato" panose="020F0502020204030203" pitchFamily="34" charset="0"/>
                <a:cs typeface="Lato" panose="020F0502020204030203" pitchFamily="34" charset="0"/>
              </a:rPr>
              <a:t>Strategy</a:t>
            </a:r>
          </a:p>
        </p:txBody>
      </p:sp>
      <p:sp>
        <p:nvSpPr>
          <p:cNvPr id="49" name="TextBox 48">
            <a:extLst>
              <a:ext uri="{FF2B5EF4-FFF2-40B4-BE49-F238E27FC236}">
                <a16:creationId xmlns:a16="http://schemas.microsoft.com/office/drawing/2014/main" id="{4B72934B-3688-6220-B6F4-BEABDCD60FDB}"/>
              </a:ext>
            </a:extLst>
          </p:cNvPr>
          <p:cNvSpPr txBox="1"/>
          <p:nvPr/>
        </p:nvSpPr>
        <p:spPr>
          <a:xfrm rot="5400000">
            <a:off x="7295665" y="5938476"/>
            <a:ext cx="835485" cy="369332"/>
          </a:xfrm>
          <a:prstGeom prst="rect">
            <a:avLst/>
          </a:prstGeom>
          <a:noFill/>
        </p:spPr>
        <p:txBody>
          <a:bodyPr wrap="none" rtlCol="0">
            <a:spAutoFit/>
          </a:bodyPr>
          <a:lstStyle/>
          <a:p>
            <a:r>
              <a:rPr lang="en-US" dirty="0">
                <a:solidFill>
                  <a:srgbClr val="309A78"/>
                </a:solidFill>
                <a:latin typeface="Lato" panose="020F0502020204030203" pitchFamily="34" charset="0"/>
                <a:ea typeface="Lato" panose="020F0502020204030203" pitchFamily="34" charset="0"/>
                <a:cs typeface="Lato" panose="020F0502020204030203" pitchFamily="34" charset="0"/>
              </a:rPr>
              <a:t>Puzzle</a:t>
            </a:r>
          </a:p>
        </p:txBody>
      </p:sp>
      <p:sp>
        <p:nvSpPr>
          <p:cNvPr id="50" name="TextBox 49">
            <a:extLst>
              <a:ext uri="{FF2B5EF4-FFF2-40B4-BE49-F238E27FC236}">
                <a16:creationId xmlns:a16="http://schemas.microsoft.com/office/drawing/2014/main" id="{649F5C54-9001-6A6D-4453-1C06CA0DBA69}"/>
              </a:ext>
            </a:extLst>
          </p:cNvPr>
          <p:cNvSpPr txBox="1"/>
          <p:nvPr/>
        </p:nvSpPr>
        <p:spPr>
          <a:xfrm rot="5400000">
            <a:off x="7663995" y="6127128"/>
            <a:ext cx="1252266" cy="369332"/>
          </a:xfrm>
          <a:prstGeom prst="rect">
            <a:avLst/>
          </a:prstGeom>
          <a:noFill/>
        </p:spPr>
        <p:txBody>
          <a:bodyPr wrap="none" rtlCol="0">
            <a:spAutoFit/>
          </a:bodyPr>
          <a:lstStyle/>
          <a:p>
            <a:r>
              <a:rPr lang="en-US" dirty="0">
                <a:solidFill>
                  <a:srgbClr val="1C6EA9"/>
                </a:solidFill>
                <a:latin typeface="Lato" panose="020F0502020204030203" pitchFamily="34" charset="0"/>
                <a:ea typeface="Lato" panose="020F0502020204030203" pitchFamily="34" charset="0"/>
                <a:cs typeface="Lato" panose="020F0502020204030203" pitchFamily="34" charset="0"/>
              </a:rPr>
              <a:t>Simulation</a:t>
            </a:r>
          </a:p>
        </p:txBody>
      </p:sp>
      <p:sp>
        <p:nvSpPr>
          <p:cNvPr id="51" name="TextBox 50">
            <a:extLst>
              <a:ext uri="{FF2B5EF4-FFF2-40B4-BE49-F238E27FC236}">
                <a16:creationId xmlns:a16="http://schemas.microsoft.com/office/drawing/2014/main" id="{28E05E19-1CEC-984B-F145-4153747D73A8}"/>
              </a:ext>
            </a:extLst>
          </p:cNvPr>
          <p:cNvSpPr txBox="1"/>
          <p:nvPr/>
        </p:nvSpPr>
        <p:spPr>
          <a:xfrm rot="5400000">
            <a:off x="8362068" y="6004499"/>
            <a:ext cx="1007007" cy="369332"/>
          </a:xfrm>
          <a:prstGeom prst="rect">
            <a:avLst/>
          </a:prstGeom>
          <a:noFill/>
        </p:spPr>
        <p:txBody>
          <a:bodyPr wrap="none" rtlCol="0">
            <a:spAutoFit/>
          </a:bodyPr>
          <a:lstStyle/>
          <a:p>
            <a:r>
              <a:rPr lang="en-US" dirty="0">
                <a:solidFill>
                  <a:srgbClr val="36AFCE"/>
                </a:solidFill>
                <a:latin typeface="Lato" panose="020F0502020204030203" pitchFamily="34" charset="0"/>
                <a:ea typeface="Lato" panose="020F0502020204030203" pitchFamily="34" charset="0"/>
                <a:cs typeface="Lato" panose="020F0502020204030203" pitchFamily="34" charset="0"/>
              </a:rPr>
              <a:t>Fighting</a:t>
            </a:r>
          </a:p>
        </p:txBody>
      </p:sp>
      <p:sp>
        <p:nvSpPr>
          <p:cNvPr id="68" name="Freeform: Shape 14">
            <a:extLst>
              <a:ext uri="{FF2B5EF4-FFF2-40B4-BE49-F238E27FC236}">
                <a16:creationId xmlns:a16="http://schemas.microsoft.com/office/drawing/2014/main" id="{FBD38F89-4D0D-3CFC-26C2-5978A6E590BC}"/>
              </a:ext>
            </a:extLst>
          </p:cNvPr>
          <p:cNvSpPr/>
          <p:nvPr/>
        </p:nvSpPr>
        <p:spPr>
          <a:xfrm>
            <a:off x="5713051" y="4741566"/>
            <a:ext cx="469642" cy="248634"/>
          </a:xfrm>
          <a:custGeom>
            <a:avLst/>
            <a:gdLst>
              <a:gd name="connsiteX0" fmla="*/ 13431 w 666358"/>
              <a:gd name="connsiteY0" fmla="*/ 13431 h 352777"/>
              <a:gd name="connsiteX1" fmla="*/ 660190 w 666358"/>
              <a:gd name="connsiteY1" fmla="*/ 13431 h 352777"/>
              <a:gd name="connsiteX2" fmla="*/ 660190 w 666358"/>
              <a:gd name="connsiteY2" fmla="*/ 350530 h 352777"/>
              <a:gd name="connsiteX3" fmla="*/ 13431 w 666358"/>
              <a:gd name="connsiteY3" fmla="*/ 350530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50530"/>
                </a:lnTo>
                <a:lnTo>
                  <a:pt x="13431" y="350530"/>
                </a:lnTo>
                <a:close/>
              </a:path>
            </a:pathLst>
          </a:custGeom>
          <a:solidFill>
            <a:srgbClr val="1C6EA9"/>
          </a:solidFill>
          <a:ln w="13055" cap="flat">
            <a:noFill/>
            <a:prstDash val="solid"/>
            <a:miter/>
          </a:ln>
        </p:spPr>
        <p:txBody>
          <a:bodyPr rtlCol="0" anchor="ctr"/>
          <a:lstStyle/>
          <a:p>
            <a:endParaRPr lang="id-ID" dirty="0"/>
          </a:p>
        </p:txBody>
      </p:sp>
      <p:sp>
        <p:nvSpPr>
          <p:cNvPr id="69" name="Freeform: Shape 15">
            <a:extLst>
              <a:ext uri="{FF2B5EF4-FFF2-40B4-BE49-F238E27FC236}">
                <a16:creationId xmlns:a16="http://schemas.microsoft.com/office/drawing/2014/main" id="{D84DF394-C1AF-9D43-CDA8-B4A54A02265B}"/>
              </a:ext>
            </a:extLst>
          </p:cNvPr>
          <p:cNvSpPr/>
          <p:nvPr/>
        </p:nvSpPr>
        <p:spPr>
          <a:xfrm>
            <a:off x="5713051" y="5083208"/>
            <a:ext cx="469642" cy="248634"/>
          </a:xfrm>
          <a:custGeom>
            <a:avLst/>
            <a:gdLst>
              <a:gd name="connsiteX0" fmla="*/ 13431 w 666358"/>
              <a:gd name="connsiteY0" fmla="*/ 13431 h 352777"/>
              <a:gd name="connsiteX1" fmla="*/ 660190 w 666358"/>
              <a:gd name="connsiteY1" fmla="*/ 13431 h 352777"/>
              <a:gd name="connsiteX2" fmla="*/ 660190 w 666358"/>
              <a:gd name="connsiteY2" fmla="*/ 340077 h 352777"/>
              <a:gd name="connsiteX3" fmla="*/ 13431 w 666358"/>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40077"/>
                </a:lnTo>
                <a:lnTo>
                  <a:pt x="13431" y="340077"/>
                </a:lnTo>
                <a:close/>
              </a:path>
            </a:pathLst>
          </a:custGeom>
          <a:solidFill>
            <a:srgbClr val="1C6EA9"/>
          </a:solidFill>
          <a:ln w="13055" cap="flat">
            <a:noFill/>
            <a:prstDash val="solid"/>
            <a:miter/>
          </a:ln>
        </p:spPr>
        <p:txBody>
          <a:bodyPr rtlCol="0" anchor="ctr"/>
          <a:lstStyle/>
          <a:p>
            <a:endParaRPr lang="id-ID"/>
          </a:p>
        </p:txBody>
      </p:sp>
      <p:sp>
        <p:nvSpPr>
          <p:cNvPr id="79" name="Freeform: Shape 16">
            <a:extLst>
              <a:ext uri="{FF2B5EF4-FFF2-40B4-BE49-F238E27FC236}">
                <a16:creationId xmlns:a16="http://schemas.microsoft.com/office/drawing/2014/main" id="{811B7163-A56F-5DCB-8936-C0C74CDBD70D}"/>
              </a:ext>
            </a:extLst>
          </p:cNvPr>
          <p:cNvSpPr/>
          <p:nvPr/>
        </p:nvSpPr>
        <p:spPr>
          <a:xfrm>
            <a:off x="5713051" y="5438662"/>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92" name="Freeform: Shape 16">
            <a:extLst>
              <a:ext uri="{FF2B5EF4-FFF2-40B4-BE49-F238E27FC236}">
                <a16:creationId xmlns:a16="http://schemas.microsoft.com/office/drawing/2014/main" id="{10772E57-8B67-E360-D021-D96FE8413224}"/>
              </a:ext>
            </a:extLst>
          </p:cNvPr>
          <p:cNvSpPr/>
          <p:nvPr/>
        </p:nvSpPr>
        <p:spPr>
          <a:xfrm>
            <a:off x="5708466" y="4423866"/>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dirty="0"/>
          </a:p>
        </p:txBody>
      </p:sp>
      <p:sp>
        <p:nvSpPr>
          <p:cNvPr id="93" name="Freeform: Shape 16">
            <a:extLst>
              <a:ext uri="{FF2B5EF4-FFF2-40B4-BE49-F238E27FC236}">
                <a16:creationId xmlns:a16="http://schemas.microsoft.com/office/drawing/2014/main" id="{DE243695-E069-D1CE-EF58-A5A6E775D1C4}"/>
              </a:ext>
            </a:extLst>
          </p:cNvPr>
          <p:cNvSpPr/>
          <p:nvPr/>
        </p:nvSpPr>
        <p:spPr>
          <a:xfrm>
            <a:off x="5708438" y="4110998"/>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97" name="Freeform: Shape 16">
            <a:extLst>
              <a:ext uri="{FF2B5EF4-FFF2-40B4-BE49-F238E27FC236}">
                <a16:creationId xmlns:a16="http://schemas.microsoft.com/office/drawing/2014/main" id="{E36E27B6-5625-5520-4DCB-37AC0C2EEB4F}"/>
              </a:ext>
            </a:extLst>
          </p:cNvPr>
          <p:cNvSpPr/>
          <p:nvPr/>
        </p:nvSpPr>
        <p:spPr>
          <a:xfrm>
            <a:off x="5708438" y="3783197"/>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98" name="Freeform: Shape 16">
            <a:extLst>
              <a:ext uri="{FF2B5EF4-FFF2-40B4-BE49-F238E27FC236}">
                <a16:creationId xmlns:a16="http://schemas.microsoft.com/office/drawing/2014/main" id="{F98987DB-63D4-FFC8-42D0-50840B04AEBB}"/>
              </a:ext>
            </a:extLst>
          </p:cNvPr>
          <p:cNvSpPr/>
          <p:nvPr/>
        </p:nvSpPr>
        <p:spPr>
          <a:xfrm>
            <a:off x="5708410" y="3451857"/>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99" name="Freeform: Shape 16">
            <a:extLst>
              <a:ext uri="{FF2B5EF4-FFF2-40B4-BE49-F238E27FC236}">
                <a16:creationId xmlns:a16="http://schemas.microsoft.com/office/drawing/2014/main" id="{D5F0A1BF-DBC4-5FBF-1E32-A030915CD572}"/>
              </a:ext>
            </a:extLst>
          </p:cNvPr>
          <p:cNvSpPr/>
          <p:nvPr/>
        </p:nvSpPr>
        <p:spPr>
          <a:xfrm>
            <a:off x="5708410" y="3096204"/>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133" name="Freeform: Shape 15">
            <a:extLst>
              <a:ext uri="{FF2B5EF4-FFF2-40B4-BE49-F238E27FC236}">
                <a16:creationId xmlns:a16="http://schemas.microsoft.com/office/drawing/2014/main" id="{C6969FEC-D3CF-FCCF-4F07-53CE3917BCCB}"/>
              </a:ext>
            </a:extLst>
          </p:cNvPr>
          <p:cNvSpPr/>
          <p:nvPr/>
        </p:nvSpPr>
        <p:spPr>
          <a:xfrm>
            <a:off x="6889632" y="5208257"/>
            <a:ext cx="469642" cy="123584"/>
          </a:xfrm>
          <a:custGeom>
            <a:avLst/>
            <a:gdLst>
              <a:gd name="connsiteX0" fmla="*/ 13431 w 666358"/>
              <a:gd name="connsiteY0" fmla="*/ 13431 h 352777"/>
              <a:gd name="connsiteX1" fmla="*/ 660190 w 666358"/>
              <a:gd name="connsiteY1" fmla="*/ 13431 h 352777"/>
              <a:gd name="connsiteX2" fmla="*/ 660190 w 666358"/>
              <a:gd name="connsiteY2" fmla="*/ 340077 h 352777"/>
              <a:gd name="connsiteX3" fmla="*/ 13431 w 666358"/>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40077"/>
                </a:lnTo>
                <a:lnTo>
                  <a:pt x="13431" y="340077"/>
                </a:lnTo>
                <a:close/>
              </a:path>
            </a:pathLst>
          </a:custGeom>
          <a:solidFill>
            <a:srgbClr val="F29D18"/>
          </a:solidFill>
          <a:ln w="13055" cap="flat">
            <a:noFill/>
            <a:prstDash val="solid"/>
            <a:miter/>
          </a:ln>
        </p:spPr>
        <p:txBody>
          <a:bodyPr rtlCol="0" anchor="ctr"/>
          <a:lstStyle/>
          <a:p>
            <a:endParaRPr lang="id-ID"/>
          </a:p>
        </p:txBody>
      </p:sp>
      <p:sp>
        <p:nvSpPr>
          <p:cNvPr id="134" name="Freeform: Shape 16">
            <a:extLst>
              <a:ext uri="{FF2B5EF4-FFF2-40B4-BE49-F238E27FC236}">
                <a16:creationId xmlns:a16="http://schemas.microsoft.com/office/drawing/2014/main" id="{81372F60-C407-FC0A-FB0D-8137939D623A}"/>
              </a:ext>
            </a:extLst>
          </p:cNvPr>
          <p:cNvSpPr/>
          <p:nvPr/>
        </p:nvSpPr>
        <p:spPr>
          <a:xfrm>
            <a:off x="6889632" y="5438662"/>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F29D18"/>
          </a:solidFill>
          <a:ln w="13055" cap="flat">
            <a:noFill/>
            <a:prstDash val="solid"/>
            <a:miter/>
          </a:ln>
        </p:spPr>
        <p:txBody>
          <a:bodyPr rtlCol="0" anchor="ctr"/>
          <a:lstStyle/>
          <a:p>
            <a:endParaRPr lang="id-ID"/>
          </a:p>
        </p:txBody>
      </p:sp>
      <p:sp>
        <p:nvSpPr>
          <p:cNvPr id="145" name="Freeform: Shape 14">
            <a:extLst>
              <a:ext uri="{FF2B5EF4-FFF2-40B4-BE49-F238E27FC236}">
                <a16:creationId xmlns:a16="http://schemas.microsoft.com/office/drawing/2014/main" id="{1CB623EF-7077-CEAB-C18A-52ADEDD7C339}"/>
              </a:ext>
            </a:extLst>
          </p:cNvPr>
          <p:cNvSpPr/>
          <p:nvPr/>
        </p:nvSpPr>
        <p:spPr>
          <a:xfrm>
            <a:off x="7453995" y="4741566"/>
            <a:ext cx="469642" cy="248634"/>
          </a:xfrm>
          <a:custGeom>
            <a:avLst/>
            <a:gdLst>
              <a:gd name="connsiteX0" fmla="*/ 13431 w 666358"/>
              <a:gd name="connsiteY0" fmla="*/ 13431 h 352777"/>
              <a:gd name="connsiteX1" fmla="*/ 660190 w 666358"/>
              <a:gd name="connsiteY1" fmla="*/ 13431 h 352777"/>
              <a:gd name="connsiteX2" fmla="*/ 660190 w 666358"/>
              <a:gd name="connsiteY2" fmla="*/ 350530 h 352777"/>
              <a:gd name="connsiteX3" fmla="*/ 13431 w 666358"/>
              <a:gd name="connsiteY3" fmla="*/ 350530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50530"/>
                </a:lnTo>
                <a:lnTo>
                  <a:pt x="13431" y="350530"/>
                </a:lnTo>
                <a:close/>
              </a:path>
            </a:pathLst>
          </a:custGeom>
          <a:solidFill>
            <a:schemeClr val="accent1"/>
          </a:solidFill>
          <a:ln w="13055" cap="flat">
            <a:noFill/>
            <a:prstDash val="solid"/>
            <a:miter/>
          </a:ln>
        </p:spPr>
        <p:txBody>
          <a:bodyPr rtlCol="0" anchor="ctr"/>
          <a:lstStyle/>
          <a:p>
            <a:endParaRPr lang="id-ID" dirty="0"/>
          </a:p>
        </p:txBody>
      </p:sp>
      <p:sp>
        <p:nvSpPr>
          <p:cNvPr id="146" name="Freeform: Shape 15">
            <a:extLst>
              <a:ext uri="{FF2B5EF4-FFF2-40B4-BE49-F238E27FC236}">
                <a16:creationId xmlns:a16="http://schemas.microsoft.com/office/drawing/2014/main" id="{D3D2B339-14FB-E60A-68D6-31212FF300D5}"/>
              </a:ext>
            </a:extLst>
          </p:cNvPr>
          <p:cNvSpPr/>
          <p:nvPr/>
        </p:nvSpPr>
        <p:spPr>
          <a:xfrm>
            <a:off x="7453995" y="5083208"/>
            <a:ext cx="469642" cy="248634"/>
          </a:xfrm>
          <a:custGeom>
            <a:avLst/>
            <a:gdLst>
              <a:gd name="connsiteX0" fmla="*/ 13431 w 666358"/>
              <a:gd name="connsiteY0" fmla="*/ 13431 h 352777"/>
              <a:gd name="connsiteX1" fmla="*/ 660190 w 666358"/>
              <a:gd name="connsiteY1" fmla="*/ 13431 h 352777"/>
              <a:gd name="connsiteX2" fmla="*/ 660190 w 666358"/>
              <a:gd name="connsiteY2" fmla="*/ 340077 h 352777"/>
              <a:gd name="connsiteX3" fmla="*/ 13431 w 666358"/>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40077"/>
                </a:lnTo>
                <a:lnTo>
                  <a:pt x="13431" y="340077"/>
                </a:lnTo>
                <a:close/>
              </a:path>
            </a:pathLst>
          </a:custGeom>
          <a:solidFill>
            <a:schemeClr val="accent1"/>
          </a:solidFill>
          <a:ln w="13055" cap="flat">
            <a:noFill/>
            <a:prstDash val="solid"/>
            <a:miter/>
          </a:ln>
        </p:spPr>
        <p:txBody>
          <a:bodyPr rtlCol="0" anchor="ctr"/>
          <a:lstStyle/>
          <a:p>
            <a:endParaRPr lang="id-ID"/>
          </a:p>
        </p:txBody>
      </p:sp>
      <p:sp>
        <p:nvSpPr>
          <p:cNvPr id="147" name="Freeform: Shape 16">
            <a:extLst>
              <a:ext uri="{FF2B5EF4-FFF2-40B4-BE49-F238E27FC236}">
                <a16:creationId xmlns:a16="http://schemas.microsoft.com/office/drawing/2014/main" id="{88090143-067F-F92D-ABD8-E897DE45CB32}"/>
              </a:ext>
            </a:extLst>
          </p:cNvPr>
          <p:cNvSpPr/>
          <p:nvPr/>
        </p:nvSpPr>
        <p:spPr>
          <a:xfrm>
            <a:off x="7453995" y="5438662"/>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chemeClr val="accent1"/>
          </a:solidFill>
          <a:ln w="13055" cap="flat">
            <a:noFill/>
            <a:prstDash val="solid"/>
            <a:miter/>
          </a:ln>
        </p:spPr>
        <p:txBody>
          <a:bodyPr rtlCol="0" anchor="ctr"/>
          <a:lstStyle/>
          <a:p>
            <a:endParaRPr lang="id-ID"/>
          </a:p>
        </p:txBody>
      </p:sp>
      <p:sp>
        <p:nvSpPr>
          <p:cNvPr id="151" name="Freeform: Shape 15">
            <a:extLst>
              <a:ext uri="{FF2B5EF4-FFF2-40B4-BE49-F238E27FC236}">
                <a16:creationId xmlns:a16="http://schemas.microsoft.com/office/drawing/2014/main" id="{1A39A8C5-DC51-5E27-5E76-EB61EEF4BDDA}"/>
              </a:ext>
            </a:extLst>
          </p:cNvPr>
          <p:cNvSpPr/>
          <p:nvPr/>
        </p:nvSpPr>
        <p:spPr>
          <a:xfrm>
            <a:off x="3408266" y="5208257"/>
            <a:ext cx="466344" cy="109728"/>
          </a:xfrm>
          <a:custGeom>
            <a:avLst/>
            <a:gdLst>
              <a:gd name="connsiteX0" fmla="*/ 13431 w 666358"/>
              <a:gd name="connsiteY0" fmla="*/ 13431 h 352777"/>
              <a:gd name="connsiteX1" fmla="*/ 660190 w 666358"/>
              <a:gd name="connsiteY1" fmla="*/ 13431 h 352777"/>
              <a:gd name="connsiteX2" fmla="*/ 660190 w 666358"/>
              <a:gd name="connsiteY2" fmla="*/ 340077 h 352777"/>
              <a:gd name="connsiteX3" fmla="*/ 13431 w 666358"/>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40077"/>
                </a:lnTo>
                <a:lnTo>
                  <a:pt x="13431" y="340077"/>
                </a:lnTo>
                <a:close/>
              </a:path>
            </a:pathLst>
          </a:custGeom>
          <a:solidFill>
            <a:srgbClr val="1C6EA9"/>
          </a:solidFill>
          <a:ln w="13055" cap="flat">
            <a:noFill/>
            <a:prstDash val="solid"/>
            <a:miter/>
          </a:ln>
        </p:spPr>
        <p:txBody>
          <a:bodyPr rtlCol="0" anchor="ctr"/>
          <a:lstStyle/>
          <a:p>
            <a:endParaRPr lang="id-ID"/>
          </a:p>
        </p:txBody>
      </p:sp>
      <p:sp>
        <p:nvSpPr>
          <p:cNvPr id="152" name="Freeform: Shape 16">
            <a:extLst>
              <a:ext uri="{FF2B5EF4-FFF2-40B4-BE49-F238E27FC236}">
                <a16:creationId xmlns:a16="http://schemas.microsoft.com/office/drawing/2014/main" id="{5A9DC7BA-FFCB-2D37-3DD4-F7E66079B779}"/>
              </a:ext>
            </a:extLst>
          </p:cNvPr>
          <p:cNvSpPr/>
          <p:nvPr/>
        </p:nvSpPr>
        <p:spPr>
          <a:xfrm>
            <a:off x="3408266" y="5438662"/>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1C6EA9"/>
          </a:solidFill>
          <a:ln w="13055" cap="flat">
            <a:noFill/>
            <a:prstDash val="solid"/>
            <a:miter/>
          </a:ln>
        </p:spPr>
        <p:txBody>
          <a:bodyPr rtlCol="0" anchor="ctr"/>
          <a:lstStyle/>
          <a:p>
            <a:endParaRPr lang="id-ID"/>
          </a:p>
        </p:txBody>
      </p:sp>
      <p:sp>
        <p:nvSpPr>
          <p:cNvPr id="170" name="Freeform: Shape 14">
            <a:extLst>
              <a:ext uri="{FF2B5EF4-FFF2-40B4-BE49-F238E27FC236}">
                <a16:creationId xmlns:a16="http://schemas.microsoft.com/office/drawing/2014/main" id="{456DFA69-BE95-EA0D-608D-2450A9660797}"/>
              </a:ext>
            </a:extLst>
          </p:cNvPr>
          <p:cNvSpPr/>
          <p:nvPr/>
        </p:nvSpPr>
        <p:spPr>
          <a:xfrm>
            <a:off x="6295130" y="4734852"/>
            <a:ext cx="469642" cy="248634"/>
          </a:xfrm>
          <a:custGeom>
            <a:avLst/>
            <a:gdLst>
              <a:gd name="connsiteX0" fmla="*/ 13431 w 666358"/>
              <a:gd name="connsiteY0" fmla="*/ 13431 h 352777"/>
              <a:gd name="connsiteX1" fmla="*/ 660190 w 666358"/>
              <a:gd name="connsiteY1" fmla="*/ 13431 h 352777"/>
              <a:gd name="connsiteX2" fmla="*/ 660190 w 666358"/>
              <a:gd name="connsiteY2" fmla="*/ 350530 h 352777"/>
              <a:gd name="connsiteX3" fmla="*/ 13431 w 666358"/>
              <a:gd name="connsiteY3" fmla="*/ 350530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50530"/>
                </a:lnTo>
                <a:lnTo>
                  <a:pt x="13431" y="350530"/>
                </a:lnTo>
                <a:close/>
              </a:path>
            </a:pathLst>
          </a:custGeom>
          <a:solidFill>
            <a:srgbClr val="35ACCC"/>
          </a:solidFill>
          <a:ln w="13055" cap="flat">
            <a:noFill/>
            <a:prstDash val="solid"/>
            <a:miter/>
          </a:ln>
        </p:spPr>
        <p:txBody>
          <a:bodyPr rtlCol="0" anchor="ctr"/>
          <a:lstStyle/>
          <a:p>
            <a:endParaRPr lang="id-ID" dirty="0"/>
          </a:p>
        </p:txBody>
      </p:sp>
      <p:sp>
        <p:nvSpPr>
          <p:cNvPr id="171" name="Freeform: Shape 15">
            <a:extLst>
              <a:ext uri="{FF2B5EF4-FFF2-40B4-BE49-F238E27FC236}">
                <a16:creationId xmlns:a16="http://schemas.microsoft.com/office/drawing/2014/main" id="{B93633FF-035D-06AF-6BBC-B5EDE4369A3D}"/>
              </a:ext>
            </a:extLst>
          </p:cNvPr>
          <p:cNvSpPr/>
          <p:nvPr/>
        </p:nvSpPr>
        <p:spPr>
          <a:xfrm>
            <a:off x="6295130" y="5076494"/>
            <a:ext cx="469642" cy="248634"/>
          </a:xfrm>
          <a:custGeom>
            <a:avLst/>
            <a:gdLst>
              <a:gd name="connsiteX0" fmla="*/ 13431 w 666358"/>
              <a:gd name="connsiteY0" fmla="*/ 13431 h 352777"/>
              <a:gd name="connsiteX1" fmla="*/ 660190 w 666358"/>
              <a:gd name="connsiteY1" fmla="*/ 13431 h 352777"/>
              <a:gd name="connsiteX2" fmla="*/ 660190 w 666358"/>
              <a:gd name="connsiteY2" fmla="*/ 340077 h 352777"/>
              <a:gd name="connsiteX3" fmla="*/ 13431 w 666358"/>
              <a:gd name="connsiteY3" fmla="*/ 340077 h 352777"/>
            </a:gdLst>
            <a:ahLst/>
            <a:cxnLst>
              <a:cxn ang="0">
                <a:pos x="connsiteX0" y="connsiteY0"/>
              </a:cxn>
              <a:cxn ang="0">
                <a:pos x="connsiteX1" y="connsiteY1"/>
              </a:cxn>
              <a:cxn ang="0">
                <a:pos x="connsiteX2" y="connsiteY2"/>
              </a:cxn>
              <a:cxn ang="0">
                <a:pos x="connsiteX3" y="connsiteY3"/>
              </a:cxn>
            </a:cxnLst>
            <a:rect l="l" t="t" r="r" b="b"/>
            <a:pathLst>
              <a:path w="666358" h="352777">
                <a:moveTo>
                  <a:pt x="13431" y="13431"/>
                </a:moveTo>
                <a:lnTo>
                  <a:pt x="660190" y="13431"/>
                </a:lnTo>
                <a:lnTo>
                  <a:pt x="660190" y="340077"/>
                </a:lnTo>
                <a:lnTo>
                  <a:pt x="13431" y="340077"/>
                </a:lnTo>
                <a:close/>
              </a:path>
            </a:pathLst>
          </a:custGeom>
          <a:solidFill>
            <a:srgbClr val="35ACCC"/>
          </a:solidFill>
          <a:ln w="13055" cap="flat">
            <a:noFill/>
            <a:prstDash val="solid"/>
            <a:miter/>
          </a:ln>
        </p:spPr>
        <p:txBody>
          <a:bodyPr rtlCol="0" anchor="ctr"/>
          <a:lstStyle/>
          <a:p>
            <a:endParaRPr lang="id-ID"/>
          </a:p>
        </p:txBody>
      </p:sp>
      <p:sp>
        <p:nvSpPr>
          <p:cNvPr id="172" name="Freeform: Shape 16">
            <a:extLst>
              <a:ext uri="{FF2B5EF4-FFF2-40B4-BE49-F238E27FC236}">
                <a16:creationId xmlns:a16="http://schemas.microsoft.com/office/drawing/2014/main" id="{28EB8725-333D-BAA5-7381-5E0DDA4C09A2}"/>
              </a:ext>
            </a:extLst>
          </p:cNvPr>
          <p:cNvSpPr/>
          <p:nvPr/>
        </p:nvSpPr>
        <p:spPr>
          <a:xfrm>
            <a:off x="6295130" y="5431948"/>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35ACCC"/>
          </a:solidFill>
          <a:ln w="13055" cap="flat">
            <a:noFill/>
            <a:prstDash val="solid"/>
            <a:miter/>
          </a:ln>
        </p:spPr>
        <p:txBody>
          <a:bodyPr rtlCol="0" anchor="ctr"/>
          <a:lstStyle/>
          <a:p>
            <a:endParaRPr lang="id-ID"/>
          </a:p>
        </p:txBody>
      </p:sp>
      <p:sp>
        <p:nvSpPr>
          <p:cNvPr id="173" name="Freeform: Shape 16">
            <a:extLst>
              <a:ext uri="{FF2B5EF4-FFF2-40B4-BE49-F238E27FC236}">
                <a16:creationId xmlns:a16="http://schemas.microsoft.com/office/drawing/2014/main" id="{02C0FD69-ECCB-5F90-6EB1-0B4138274DD8}"/>
              </a:ext>
            </a:extLst>
          </p:cNvPr>
          <p:cNvSpPr/>
          <p:nvPr/>
        </p:nvSpPr>
        <p:spPr>
          <a:xfrm>
            <a:off x="6290545" y="4532671"/>
            <a:ext cx="469642" cy="114698"/>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rgbClr val="35ACCC"/>
          </a:solidFill>
          <a:ln w="13055" cap="flat">
            <a:noFill/>
            <a:prstDash val="solid"/>
            <a:miter/>
          </a:ln>
        </p:spPr>
        <p:txBody>
          <a:bodyPr rtlCol="0" anchor="ctr"/>
          <a:lstStyle/>
          <a:p>
            <a:endParaRPr lang="id-ID" dirty="0"/>
          </a:p>
        </p:txBody>
      </p:sp>
      <p:sp>
        <p:nvSpPr>
          <p:cNvPr id="183" name="Freeform: Shape 16">
            <a:extLst>
              <a:ext uri="{FF2B5EF4-FFF2-40B4-BE49-F238E27FC236}">
                <a16:creationId xmlns:a16="http://schemas.microsoft.com/office/drawing/2014/main" id="{CBEB68A5-BC7B-C0D8-E312-630E8240817A}"/>
              </a:ext>
            </a:extLst>
          </p:cNvPr>
          <p:cNvSpPr/>
          <p:nvPr/>
        </p:nvSpPr>
        <p:spPr>
          <a:xfrm>
            <a:off x="2834683" y="5087768"/>
            <a:ext cx="469642" cy="230217"/>
          </a:xfrm>
          <a:custGeom>
            <a:avLst/>
            <a:gdLst>
              <a:gd name="connsiteX0" fmla="*/ 13431 w 666358"/>
              <a:gd name="connsiteY0" fmla="*/ 13431 h 326646"/>
              <a:gd name="connsiteX1" fmla="*/ 660190 w 666358"/>
              <a:gd name="connsiteY1" fmla="*/ 13431 h 326646"/>
              <a:gd name="connsiteX2" fmla="*/ 660190 w 666358"/>
              <a:gd name="connsiteY2" fmla="*/ 320478 h 326646"/>
              <a:gd name="connsiteX3" fmla="*/ 13431 w 666358"/>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66358" h="326646">
                <a:moveTo>
                  <a:pt x="13431" y="13431"/>
                </a:moveTo>
                <a:lnTo>
                  <a:pt x="660190" y="13431"/>
                </a:lnTo>
                <a:lnTo>
                  <a:pt x="660190" y="320478"/>
                </a:lnTo>
                <a:lnTo>
                  <a:pt x="13431" y="320478"/>
                </a:lnTo>
                <a:close/>
              </a:path>
            </a:pathLst>
          </a:custGeom>
          <a:solidFill>
            <a:schemeClr val="accent1"/>
          </a:solidFill>
          <a:ln w="13055" cap="flat">
            <a:noFill/>
            <a:prstDash val="solid"/>
            <a:miter/>
          </a:ln>
        </p:spPr>
        <p:txBody>
          <a:bodyPr rtlCol="0" anchor="ctr"/>
          <a:lstStyle/>
          <a:p>
            <a:endParaRPr lang="id-ID"/>
          </a:p>
        </p:txBody>
      </p:sp>
      <p:sp>
        <p:nvSpPr>
          <p:cNvPr id="184" name="Freeform: Shape 27">
            <a:extLst>
              <a:ext uri="{FF2B5EF4-FFF2-40B4-BE49-F238E27FC236}">
                <a16:creationId xmlns:a16="http://schemas.microsoft.com/office/drawing/2014/main" id="{A274D611-CC86-7A7A-97D5-ADCE68E34415}"/>
              </a:ext>
            </a:extLst>
          </p:cNvPr>
          <p:cNvSpPr/>
          <p:nvPr/>
        </p:nvSpPr>
        <p:spPr>
          <a:xfrm>
            <a:off x="4563266" y="5090577"/>
            <a:ext cx="478850" cy="230217"/>
          </a:xfrm>
          <a:custGeom>
            <a:avLst/>
            <a:gdLst>
              <a:gd name="connsiteX0" fmla="*/ 13431 w 679424"/>
              <a:gd name="connsiteY0" fmla="*/ 13431 h 326646"/>
              <a:gd name="connsiteX1" fmla="*/ 671949 w 679424"/>
              <a:gd name="connsiteY1" fmla="*/ 13431 h 326646"/>
              <a:gd name="connsiteX2" fmla="*/ 671949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49" y="13431"/>
                </a:lnTo>
                <a:lnTo>
                  <a:pt x="671949" y="320478"/>
                </a:lnTo>
                <a:lnTo>
                  <a:pt x="13431" y="320478"/>
                </a:lnTo>
                <a:close/>
              </a:path>
            </a:pathLst>
          </a:custGeom>
          <a:solidFill>
            <a:schemeClr val="accent6"/>
          </a:solidFill>
          <a:ln w="13055" cap="flat">
            <a:noFill/>
            <a:prstDash val="solid"/>
            <a:miter/>
          </a:ln>
        </p:spPr>
        <p:txBody>
          <a:bodyPr rtlCol="0" anchor="ctr"/>
          <a:lstStyle/>
          <a:p>
            <a:endParaRPr lang="id-ID"/>
          </a:p>
        </p:txBody>
      </p:sp>
      <p:sp>
        <p:nvSpPr>
          <p:cNvPr id="185" name="Freeform: Shape 27">
            <a:extLst>
              <a:ext uri="{FF2B5EF4-FFF2-40B4-BE49-F238E27FC236}">
                <a16:creationId xmlns:a16="http://schemas.microsoft.com/office/drawing/2014/main" id="{28176353-1CE8-E400-2789-07442573D136}"/>
              </a:ext>
            </a:extLst>
          </p:cNvPr>
          <p:cNvSpPr/>
          <p:nvPr/>
        </p:nvSpPr>
        <p:spPr>
          <a:xfrm>
            <a:off x="4560508" y="4773155"/>
            <a:ext cx="478850" cy="230217"/>
          </a:xfrm>
          <a:custGeom>
            <a:avLst/>
            <a:gdLst>
              <a:gd name="connsiteX0" fmla="*/ 13431 w 679424"/>
              <a:gd name="connsiteY0" fmla="*/ 13431 h 326646"/>
              <a:gd name="connsiteX1" fmla="*/ 671949 w 679424"/>
              <a:gd name="connsiteY1" fmla="*/ 13431 h 326646"/>
              <a:gd name="connsiteX2" fmla="*/ 671949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49" y="13431"/>
                </a:lnTo>
                <a:lnTo>
                  <a:pt x="671949" y="320478"/>
                </a:lnTo>
                <a:lnTo>
                  <a:pt x="13431" y="320478"/>
                </a:lnTo>
                <a:close/>
              </a:path>
            </a:pathLst>
          </a:custGeom>
          <a:solidFill>
            <a:schemeClr val="accent6"/>
          </a:solidFill>
          <a:ln w="13055" cap="flat">
            <a:noFill/>
            <a:prstDash val="solid"/>
            <a:miter/>
          </a:ln>
        </p:spPr>
        <p:txBody>
          <a:bodyPr rtlCol="0" anchor="ctr"/>
          <a:lstStyle/>
          <a:p>
            <a:endParaRPr lang="id-ID"/>
          </a:p>
        </p:txBody>
      </p:sp>
      <p:sp>
        <p:nvSpPr>
          <p:cNvPr id="186" name="Freeform: Shape 27">
            <a:extLst>
              <a:ext uri="{FF2B5EF4-FFF2-40B4-BE49-F238E27FC236}">
                <a16:creationId xmlns:a16="http://schemas.microsoft.com/office/drawing/2014/main" id="{9C0C8A74-E798-785B-5D81-C86A816721F8}"/>
              </a:ext>
            </a:extLst>
          </p:cNvPr>
          <p:cNvSpPr/>
          <p:nvPr/>
        </p:nvSpPr>
        <p:spPr>
          <a:xfrm>
            <a:off x="4562048" y="4423866"/>
            <a:ext cx="478850" cy="230217"/>
          </a:xfrm>
          <a:custGeom>
            <a:avLst/>
            <a:gdLst>
              <a:gd name="connsiteX0" fmla="*/ 13431 w 679424"/>
              <a:gd name="connsiteY0" fmla="*/ 13431 h 326646"/>
              <a:gd name="connsiteX1" fmla="*/ 671949 w 679424"/>
              <a:gd name="connsiteY1" fmla="*/ 13431 h 326646"/>
              <a:gd name="connsiteX2" fmla="*/ 671949 w 679424"/>
              <a:gd name="connsiteY2" fmla="*/ 320478 h 326646"/>
              <a:gd name="connsiteX3" fmla="*/ 13431 w 679424"/>
              <a:gd name="connsiteY3" fmla="*/ 320478 h 326646"/>
            </a:gdLst>
            <a:ahLst/>
            <a:cxnLst>
              <a:cxn ang="0">
                <a:pos x="connsiteX0" y="connsiteY0"/>
              </a:cxn>
              <a:cxn ang="0">
                <a:pos x="connsiteX1" y="connsiteY1"/>
              </a:cxn>
              <a:cxn ang="0">
                <a:pos x="connsiteX2" y="connsiteY2"/>
              </a:cxn>
              <a:cxn ang="0">
                <a:pos x="connsiteX3" y="connsiteY3"/>
              </a:cxn>
            </a:cxnLst>
            <a:rect l="l" t="t" r="r" b="b"/>
            <a:pathLst>
              <a:path w="679424" h="326646">
                <a:moveTo>
                  <a:pt x="13431" y="13431"/>
                </a:moveTo>
                <a:lnTo>
                  <a:pt x="671949" y="13431"/>
                </a:lnTo>
                <a:lnTo>
                  <a:pt x="671949" y="320478"/>
                </a:lnTo>
                <a:lnTo>
                  <a:pt x="13431" y="320478"/>
                </a:lnTo>
                <a:close/>
              </a:path>
            </a:pathLst>
          </a:custGeom>
          <a:solidFill>
            <a:schemeClr val="accent6"/>
          </a:solidFill>
          <a:ln w="13055" cap="flat">
            <a:noFill/>
            <a:prstDash val="solid"/>
            <a:miter/>
          </a:ln>
        </p:spPr>
        <p:txBody>
          <a:bodyPr rtlCol="0" anchor="ctr"/>
          <a:lstStyle/>
          <a:p>
            <a:endParaRPr lang="id-ID"/>
          </a:p>
        </p:txBody>
      </p:sp>
      <p:pic>
        <p:nvPicPr>
          <p:cNvPr id="11270" name="Picture 6" descr="PlayStation 3 Logo - LogoDix">
            <a:extLst>
              <a:ext uri="{FF2B5EF4-FFF2-40B4-BE49-F238E27FC236}">
                <a16:creationId xmlns:a16="http://schemas.microsoft.com/office/drawing/2014/main" id="{CDC454BA-3437-9E06-8721-0F6C99E9A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63" y="4506957"/>
            <a:ext cx="532396" cy="53239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XBOX 360 3D Logo PNG vector in SVG, PDF, AI, CDR format">
            <a:extLst>
              <a:ext uri="{FF2B5EF4-FFF2-40B4-BE49-F238E27FC236}">
                <a16:creationId xmlns:a16="http://schemas.microsoft.com/office/drawing/2014/main" id="{140D5EA5-036A-72C2-4D8C-91894F998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815" y="4773155"/>
            <a:ext cx="466243" cy="34992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B7F3CDDF-D9EE-42CF-4D4F-314198D9C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758" y="5141803"/>
            <a:ext cx="585743" cy="175036"/>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Nes Logo PNG Images, Transparent Nes Logo Image Download - PNGitem">
            <a:extLst>
              <a:ext uri="{FF2B5EF4-FFF2-40B4-BE49-F238E27FC236}">
                <a16:creationId xmlns:a16="http://schemas.microsoft.com/office/drawing/2014/main" id="{A8EA989B-B9C8-1375-15B7-FF44422E5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5871" y="3922427"/>
            <a:ext cx="692998" cy="388079"/>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8" descr="XBOX 360 3D Logo PNG vector in SVG, PDF, AI, CDR format">
            <a:extLst>
              <a:ext uri="{FF2B5EF4-FFF2-40B4-BE49-F238E27FC236}">
                <a16:creationId xmlns:a16="http://schemas.microsoft.com/office/drawing/2014/main" id="{BBF403ED-241C-B58E-FFE4-BFF797EB3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924" y="5127375"/>
            <a:ext cx="466243" cy="349925"/>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Wii Logo PNG Cutout - PNG All">
            <a:extLst>
              <a:ext uri="{FF2B5EF4-FFF2-40B4-BE49-F238E27FC236}">
                <a16:creationId xmlns:a16="http://schemas.microsoft.com/office/drawing/2014/main" id="{1326155B-4C9C-0AB8-C488-50041A3B9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5657" y="2643241"/>
            <a:ext cx="675148" cy="506361"/>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4" descr="Wii Logo PNG Cutout - PNG All">
            <a:extLst>
              <a:ext uri="{FF2B5EF4-FFF2-40B4-BE49-F238E27FC236}">
                <a16:creationId xmlns:a16="http://schemas.microsoft.com/office/drawing/2014/main" id="{FC5F0B1E-0C9C-A8D5-8092-35E3099D49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2529" y="4094324"/>
            <a:ext cx="675148" cy="506361"/>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Computer desktop pc logo design icon Royalty Free Vector">
            <a:extLst>
              <a:ext uri="{FF2B5EF4-FFF2-40B4-BE49-F238E27FC236}">
                <a16:creationId xmlns:a16="http://schemas.microsoft.com/office/drawing/2014/main" id="{F0BA5B1B-DE94-A5F3-BD8E-779AC2AA8B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262"/>
          <a:stretch/>
        </p:blipFill>
        <p:spPr bwMode="auto">
          <a:xfrm>
            <a:off x="6816514" y="4591830"/>
            <a:ext cx="602036" cy="563971"/>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a:extLst>
              <a:ext uri="{FF2B5EF4-FFF2-40B4-BE49-F238E27FC236}">
                <a16:creationId xmlns:a16="http://schemas.microsoft.com/office/drawing/2014/main" id="{FCE7B75B-2251-997B-1FFD-527D1A97FC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1291" y="4457188"/>
            <a:ext cx="924232" cy="162463"/>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Pin by Damion Du on Quick Saves | Tech company logos, Video game companies,  ? logo">
            <a:extLst>
              <a:ext uri="{FF2B5EF4-FFF2-40B4-BE49-F238E27FC236}">
                <a16:creationId xmlns:a16="http://schemas.microsoft.com/office/drawing/2014/main" id="{CF3D9D68-4FFD-858C-1DD6-81AF63BA46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9827" y="5062406"/>
            <a:ext cx="493042" cy="27681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4" descr="Wii Logo PNG Cutout - PNG All">
            <a:extLst>
              <a:ext uri="{FF2B5EF4-FFF2-40B4-BE49-F238E27FC236}">
                <a16:creationId xmlns:a16="http://schemas.microsoft.com/office/drawing/2014/main" id="{E67D3747-0AFE-5A78-93B9-505BED0F6E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2869" y="4795976"/>
            <a:ext cx="675148" cy="50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606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
                                        <p:tgtEl>
                                          <p:spTgt spid="17"/>
                                        </p:tgtEl>
                                        <p:attrNameLst>
                                          <p:attrName>ppt_y</p:attrName>
                                        </p:attrNameLst>
                                      </p:cBhvr>
                                      <p:tavLst>
                                        <p:tav tm="0">
                                          <p:val>
                                            <p:strVal val="#ppt_y+#ppt_h*1.125000"/>
                                          </p:val>
                                        </p:tav>
                                        <p:tav tm="100000">
                                          <p:val>
                                            <p:strVal val="#ppt_y"/>
                                          </p:val>
                                        </p:tav>
                                      </p:tavLst>
                                    </p:anim>
                                    <p:animEffect transition="in" filter="wipe(up)">
                                      <p:cBhvr>
                                        <p:cTn id="8" dur="100"/>
                                        <p:tgtEl>
                                          <p:spTgt spid="17"/>
                                        </p:tgtEl>
                                      </p:cBhvr>
                                    </p:animEffect>
                                  </p:childTnLst>
                                </p:cTn>
                              </p:par>
                              <p:par>
                                <p:cTn id="9" presetID="12" presetClass="entr" presetSubtype="4" fill="hold" grpId="0" nodeType="withEffect">
                                  <p:stCondLst>
                                    <p:cond delay="10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
                                        <p:tgtEl>
                                          <p:spTgt spid="183"/>
                                        </p:tgtEl>
                                        <p:attrNameLst>
                                          <p:attrName>ppt_y</p:attrName>
                                        </p:attrNameLst>
                                      </p:cBhvr>
                                      <p:tavLst>
                                        <p:tav tm="0">
                                          <p:val>
                                            <p:strVal val="#ppt_y+#ppt_h*1.125000"/>
                                          </p:val>
                                        </p:tav>
                                        <p:tav tm="100000">
                                          <p:val>
                                            <p:strVal val="#ppt_y"/>
                                          </p:val>
                                        </p:tav>
                                      </p:tavLst>
                                    </p:anim>
                                    <p:animEffect transition="in" filter="wipe(up)">
                                      <p:cBhvr>
                                        <p:cTn id="12" dur="100"/>
                                        <p:tgtEl>
                                          <p:spTgt spid="183"/>
                                        </p:tgtEl>
                                      </p:cBhvr>
                                    </p:animEffect>
                                  </p:childTnLst>
                                </p:cTn>
                              </p:par>
                              <p:par>
                                <p:cTn id="13" presetID="53" presetClass="entr" presetSubtype="16" fill="hold" nodeType="withEffect">
                                  <p:stCondLst>
                                    <p:cond delay="200"/>
                                  </p:stCondLst>
                                  <p:childTnLst>
                                    <p:set>
                                      <p:cBhvr>
                                        <p:cTn id="14" dur="1" fill="hold">
                                          <p:stCondLst>
                                            <p:cond delay="0"/>
                                          </p:stCondLst>
                                        </p:cTn>
                                        <p:tgtEl>
                                          <p:spTgt spid="11270"/>
                                        </p:tgtEl>
                                        <p:attrNameLst>
                                          <p:attrName>style.visibility</p:attrName>
                                        </p:attrNameLst>
                                      </p:cBhvr>
                                      <p:to>
                                        <p:strVal val="visible"/>
                                      </p:to>
                                    </p:set>
                                    <p:anim calcmode="lin" valueType="num">
                                      <p:cBhvr>
                                        <p:cTn id="15" dur="500" fill="hold"/>
                                        <p:tgtEl>
                                          <p:spTgt spid="11270"/>
                                        </p:tgtEl>
                                        <p:attrNameLst>
                                          <p:attrName>ppt_w</p:attrName>
                                        </p:attrNameLst>
                                      </p:cBhvr>
                                      <p:tavLst>
                                        <p:tav tm="0">
                                          <p:val>
                                            <p:fltVal val="0"/>
                                          </p:val>
                                        </p:tav>
                                        <p:tav tm="100000">
                                          <p:val>
                                            <p:strVal val="#ppt_w"/>
                                          </p:val>
                                        </p:tav>
                                      </p:tavLst>
                                    </p:anim>
                                    <p:anim calcmode="lin" valueType="num">
                                      <p:cBhvr>
                                        <p:cTn id="16" dur="500" fill="hold"/>
                                        <p:tgtEl>
                                          <p:spTgt spid="11270"/>
                                        </p:tgtEl>
                                        <p:attrNameLst>
                                          <p:attrName>ppt_h</p:attrName>
                                        </p:attrNameLst>
                                      </p:cBhvr>
                                      <p:tavLst>
                                        <p:tav tm="0">
                                          <p:val>
                                            <p:fltVal val="0"/>
                                          </p:val>
                                        </p:tav>
                                        <p:tav tm="100000">
                                          <p:val>
                                            <p:strVal val="#ppt_h"/>
                                          </p:val>
                                        </p:tav>
                                      </p:tavLst>
                                    </p:anim>
                                    <p:animEffect transition="in" filter="fade">
                                      <p:cBhvr>
                                        <p:cTn id="17" dur="500"/>
                                        <p:tgtEl>
                                          <p:spTgt spid="1127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2"/>
                                        </p:tgtEl>
                                        <p:attrNameLst>
                                          <p:attrName>style.visibility</p:attrName>
                                        </p:attrNameLst>
                                      </p:cBhvr>
                                      <p:to>
                                        <p:strVal val="visible"/>
                                      </p:to>
                                    </p:set>
                                    <p:anim calcmode="lin" valueType="num">
                                      <p:cBhvr additive="base">
                                        <p:cTn id="22" dur="100"/>
                                        <p:tgtEl>
                                          <p:spTgt spid="152"/>
                                        </p:tgtEl>
                                        <p:attrNameLst>
                                          <p:attrName>ppt_y</p:attrName>
                                        </p:attrNameLst>
                                      </p:cBhvr>
                                      <p:tavLst>
                                        <p:tav tm="0">
                                          <p:val>
                                            <p:strVal val="#ppt_y+#ppt_h*1.125000"/>
                                          </p:val>
                                        </p:tav>
                                        <p:tav tm="100000">
                                          <p:val>
                                            <p:strVal val="#ppt_y"/>
                                          </p:val>
                                        </p:tav>
                                      </p:tavLst>
                                    </p:anim>
                                    <p:animEffect transition="in" filter="wipe(up)">
                                      <p:cBhvr>
                                        <p:cTn id="23" dur="100"/>
                                        <p:tgtEl>
                                          <p:spTgt spid="152"/>
                                        </p:tgtEl>
                                      </p:cBhvr>
                                    </p:animEffect>
                                  </p:childTnLst>
                                </p:cTn>
                              </p:par>
                              <p:par>
                                <p:cTn id="24" presetID="12" presetClass="entr" presetSubtype="4" fill="hold" grpId="0" nodeType="withEffect">
                                  <p:stCondLst>
                                    <p:cond delay="100"/>
                                  </p:stCondLst>
                                  <p:childTnLst>
                                    <p:set>
                                      <p:cBhvr>
                                        <p:cTn id="25" dur="1" fill="hold">
                                          <p:stCondLst>
                                            <p:cond delay="0"/>
                                          </p:stCondLst>
                                        </p:cTn>
                                        <p:tgtEl>
                                          <p:spTgt spid="151"/>
                                        </p:tgtEl>
                                        <p:attrNameLst>
                                          <p:attrName>style.visibility</p:attrName>
                                        </p:attrNameLst>
                                      </p:cBhvr>
                                      <p:to>
                                        <p:strVal val="visible"/>
                                      </p:to>
                                    </p:set>
                                    <p:anim calcmode="lin" valueType="num">
                                      <p:cBhvr additive="base">
                                        <p:cTn id="26" dur="100"/>
                                        <p:tgtEl>
                                          <p:spTgt spid="151"/>
                                        </p:tgtEl>
                                        <p:attrNameLst>
                                          <p:attrName>ppt_y</p:attrName>
                                        </p:attrNameLst>
                                      </p:cBhvr>
                                      <p:tavLst>
                                        <p:tav tm="0">
                                          <p:val>
                                            <p:strVal val="#ppt_y+#ppt_h*1.125000"/>
                                          </p:val>
                                        </p:tav>
                                        <p:tav tm="100000">
                                          <p:val>
                                            <p:strVal val="#ppt_y"/>
                                          </p:val>
                                        </p:tav>
                                      </p:tavLst>
                                    </p:anim>
                                    <p:animEffect transition="in" filter="wipe(up)">
                                      <p:cBhvr>
                                        <p:cTn id="27" dur="100"/>
                                        <p:tgtEl>
                                          <p:spTgt spid="151"/>
                                        </p:tgtEl>
                                      </p:cBhvr>
                                    </p:animEffect>
                                  </p:childTnLst>
                                </p:cTn>
                              </p:par>
                              <p:par>
                                <p:cTn id="28" presetID="53" presetClass="entr" presetSubtype="16" fill="hold" nodeType="withEffect">
                                  <p:stCondLst>
                                    <p:cond delay="200"/>
                                  </p:stCondLst>
                                  <p:childTnLst>
                                    <p:set>
                                      <p:cBhvr>
                                        <p:cTn id="29" dur="1" fill="hold">
                                          <p:stCondLst>
                                            <p:cond delay="0"/>
                                          </p:stCondLst>
                                        </p:cTn>
                                        <p:tgtEl>
                                          <p:spTgt spid="11272"/>
                                        </p:tgtEl>
                                        <p:attrNameLst>
                                          <p:attrName>style.visibility</p:attrName>
                                        </p:attrNameLst>
                                      </p:cBhvr>
                                      <p:to>
                                        <p:strVal val="visible"/>
                                      </p:to>
                                    </p:set>
                                    <p:anim calcmode="lin" valueType="num">
                                      <p:cBhvr>
                                        <p:cTn id="30" dur="500" fill="hold"/>
                                        <p:tgtEl>
                                          <p:spTgt spid="11272"/>
                                        </p:tgtEl>
                                        <p:attrNameLst>
                                          <p:attrName>ppt_w</p:attrName>
                                        </p:attrNameLst>
                                      </p:cBhvr>
                                      <p:tavLst>
                                        <p:tav tm="0">
                                          <p:val>
                                            <p:fltVal val="0"/>
                                          </p:val>
                                        </p:tav>
                                        <p:tav tm="100000">
                                          <p:val>
                                            <p:strVal val="#ppt_w"/>
                                          </p:val>
                                        </p:tav>
                                      </p:tavLst>
                                    </p:anim>
                                    <p:anim calcmode="lin" valueType="num">
                                      <p:cBhvr>
                                        <p:cTn id="31" dur="500" fill="hold"/>
                                        <p:tgtEl>
                                          <p:spTgt spid="11272"/>
                                        </p:tgtEl>
                                        <p:attrNameLst>
                                          <p:attrName>ppt_h</p:attrName>
                                        </p:attrNameLst>
                                      </p:cBhvr>
                                      <p:tavLst>
                                        <p:tav tm="0">
                                          <p:val>
                                            <p:fltVal val="0"/>
                                          </p:val>
                                        </p:tav>
                                        <p:tav tm="100000">
                                          <p:val>
                                            <p:strVal val="#ppt_h"/>
                                          </p:val>
                                        </p:tav>
                                      </p:tavLst>
                                    </p:anim>
                                    <p:animEffect transition="in" filter="fade">
                                      <p:cBhvr>
                                        <p:cTn id="32" dur="500"/>
                                        <p:tgtEl>
                                          <p:spTgt spid="1127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00"/>
                                        <p:tgtEl>
                                          <p:spTgt spid="23"/>
                                        </p:tgtEl>
                                        <p:attrNameLst>
                                          <p:attrName>ppt_y</p:attrName>
                                        </p:attrNameLst>
                                      </p:cBhvr>
                                      <p:tavLst>
                                        <p:tav tm="0">
                                          <p:val>
                                            <p:strVal val="#ppt_y+#ppt_h*1.125000"/>
                                          </p:val>
                                        </p:tav>
                                        <p:tav tm="100000">
                                          <p:val>
                                            <p:strVal val="#ppt_y"/>
                                          </p:val>
                                        </p:tav>
                                      </p:tavLst>
                                    </p:anim>
                                    <p:animEffect transition="in" filter="wipe(up)">
                                      <p:cBhvr>
                                        <p:cTn id="38" dur="100"/>
                                        <p:tgtEl>
                                          <p:spTgt spid="23"/>
                                        </p:tgtEl>
                                      </p:cBhvr>
                                    </p:animEffect>
                                  </p:childTnLst>
                                </p:cTn>
                              </p:par>
                              <p:par>
                                <p:cTn id="39" presetID="53" presetClass="entr" presetSubtype="16" fill="hold" nodeType="withEffect">
                                  <p:stCondLst>
                                    <p:cond delay="100"/>
                                  </p:stCondLst>
                                  <p:childTnLst>
                                    <p:set>
                                      <p:cBhvr>
                                        <p:cTn id="40" dur="1" fill="hold">
                                          <p:stCondLst>
                                            <p:cond delay="0"/>
                                          </p:stCondLst>
                                        </p:cTn>
                                        <p:tgtEl>
                                          <p:spTgt spid="11274"/>
                                        </p:tgtEl>
                                        <p:attrNameLst>
                                          <p:attrName>style.visibility</p:attrName>
                                        </p:attrNameLst>
                                      </p:cBhvr>
                                      <p:to>
                                        <p:strVal val="visible"/>
                                      </p:to>
                                    </p:set>
                                    <p:anim calcmode="lin" valueType="num">
                                      <p:cBhvr>
                                        <p:cTn id="41" dur="500" fill="hold"/>
                                        <p:tgtEl>
                                          <p:spTgt spid="11274"/>
                                        </p:tgtEl>
                                        <p:attrNameLst>
                                          <p:attrName>ppt_w</p:attrName>
                                        </p:attrNameLst>
                                      </p:cBhvr>
                                      <p:tavLst>
                                        <p:tav tm="0">
                                          <p:val>
                                            <p:fltVal val="0"/>
                                          </p:val>
                                        </p:tav>
                                        <p:tav tm="100000">
                                          <p:val>
                                            <p:strVal val="#ppt_w"/>
                                          </p:val>
                                        </p:tav>
                                      </p:tavLst>
                                    </p:anim>
                                    <p:anim calcmode="lin" valueType="num">
                                      <p:cBhvr>
                                        <p:cTn id="42" dur="500" fill="hold"/>
                                        <p:tgtEl>
                                          <p:spTgt spid="11274"/>
                                        </p:tgtEl>
                                        <p:attrNameLst>
                                          <p:attrName>ppt_h</p:attrName>
                                        </p:attrNameLst>
                                      </p:cBhvr>
                                      <p:tavLst>
                                        <p:tav tm="0">
                                          <p:val>
                                            <p:fltVal val="0"/>
                                          </p:val>
                                        </p:tav>
                                        <p:tav tm="100000">
                                          <p:val>
                                            <p:strVal val="#ppt_h"/>
                                          </p:val>
                                        </p:tav>
                                      </p:tavLst>
                                    </p:anim>
                                    <p:animEffect transition="in" filter="fade">
                                      <p:cBhvr>
                                        <p:cTn id="43" dur="500"/>
                                        <p:tgtEl>
                                          <p:spTgt spid="11274"/>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100"/>
                                        <p:tgtEl>
                                          <p:spTgt spid="28"/>
                                        </p:tgtEl>
                                        <p:attrNameLst>
                                          <p:attrName>ppt_y</p:attrName>
                                        </p:attrNameLst>
                                      </p:cBhvr>
                                      <p:tavLst>
                                        <p:tav tm="0">
                                          <p:val>
                                            <p:strVal val="#ppt_y+#ppt_h*1.125000"/>
                                          </p:val>
                                        </p:tav>
                                        <p:tav tm="100000">
                                          <p:val>
                                            <p:strVal val="#ppt_y"/>
                                          </p:val>
                                        </p:tav>
                                      </p:tavLst>
                                    </p:anim>
                                    <p:animEffect transition="in" filter="wipe(up)">
                                      <p:cBhvr>
                                        <p:cTn id="49" dur="100"/>
                                        <p:tgtEl>
                                          <p:spTgt spid="28"/>
                                        </p:tgtEl>
                                      </p:cBhvr>
                                    </p:animEffect>
                                  </p:childTnLst>
                                </p:cTn>
                              </p:par>
                              <p:par>
                                <p:cTn id="50" presetID="12" presetClass="entr" presetSubtype="4" fill="hold" grpId="0" nodeType="withEffect">
                                  <p:stCondLst>
                                    <p:cond delay="100"/>
                                  </p:stCondLst>
                                  <p:childTnLst>
                                    <p:set>
                                      <p:cBhvr>
                                        <p:cTn id="51" dur="1" fill="hold">
                                          <p:stCondLst>
                                            <p:cond delay="0"/>
                                          </p:stCondLst>
                                        </p:cTn>
                                        <p:tgtEl>
                                          <p:spTgt spid="184"/>
                                        </p:tgtEl>
                                        <p:attrNameLst>
                                          <p:attrName>style.visibility</p:attrName>
                                        </p:attrNameLst>
                                      </p:cBhvr>
                                      <p:to>
                                        <p:strVal val="visible"/>
                                      </p:to>
                                    </p:set>
                                    <p:anim calcmode="lin" valueType="num">
                                      <p:cBhvr additive="base">
                                        <p:cTn id="52" dur="100"/>
                                        <p:tgtEl>
                                          <p:spTgt spid="184"/>
                                        </p:tgtEl>
                                        <p:attrNameLst>
                                          <p:attrName>ppt_y</p:attrName>
                                        </p:attrNameLst>
                                      </p:cBhvr>
                                      <p:tavLst>
                                        <p:tav tm="0">
                                          <p:val>
                                            <p:strVal val="#ppt_y+#ppt_h*1.125000"/>
                                          </p:val>
                                        </p:tav>
                                        <p:tav tm="100000">
                                          <p:val>
                                            <p:strVal val="#ppt_y"/>
                                          </p:val>
                                        </p:tav>
                                      </p:tavLst>
                                    </p:anim>
                                    <p:animEffect transition="in" filter="wipe(up)">
                                      <p:cBhvr>
                                        <p:cTn id="53" dur="100"/>
                                        <p:tgtEl>
                                          <p:spTgt spid="184"/>
                                        </p:tgtEl>
                                      </p:cBhvr>
                                    </p:animEffect>
                                  </p:childTnLst>
                                </p:cTn>
                              </p:par>
                              <p:par>
                                <p:cTn id="54" presetID="12" presetClass="entr" presetSubtype="4" fill="hold" grpId="0" nodeType="withEffect">
                                  <p:stCondLst>
                                    <p:cond delay="200"/>
                                  </p:stCondLst>
                                  <p:childTnLst>
                                    <p:set>
                                      <p:cBhvr>
                                        <p:cTn id="55" dur="1" fill="hold">
                                          <p:stCondLst>
                                            <p:cond delay="0"/>
                                          </p:stCondLst>
                                        </p:cTn>
                                        <p:tgtEl>
                                          <p:spTgt spid="185"/>
                                        </p:tgtEl>
                                        <p:attrNameLst>
                                          <p:attrName>style.visibility</p:attrName>
                                        </p:attrNameLst>
                                      </p:cBhvr>
                                      <p:to>
                                        <p:strVal val="visible"/>
                                      </p:to>
                                    </p:set>
                                    <p:anim calcmode="lin" valueType="num">
                                      <p:cBhvr additive="base">
                                        <p:cTn id="56" dur="100"/>
                                        <p:tgtEl>
                                          <p:spTgt spid="185"/>
                                        </p:tgtEl>
                                        <p:attrNameLst>
                                          <p:attrName>ppt_y</p:attrName>
                                        </p:attrNameLst>
                                      </p:cBhvr>
                                      <p:tavLst>
                                        <p:tav tm="0">
                                          <p:val>
                                            <p:strVal val="#ppt_y+#ppt_h*1.125000"/>
                                          </p:val>
                                        </p:tav>
                                        <p:tav tm="100000">
                                          <p:val>
                                            <p:strVal val="#ppt_y"/>
                                          </p:val>
                                        </p:tav>
                                      </p:tavLst>
                                    </p:anim>
                                    <p:animEffect transition="in" filter="wipe(up)">
                                      <p:cBhvr>
                                        <p:cTn id="57" dur="100"/>
                                        <p:tgtEl>
                                          <p:spTgt spid="185"/>
                                        </p:tgtEl>
                                      </p:cBhvr>
                                    </p:animEffect>
                                  </p:childTnLst>
                                </p:cTn>
                              </p:par>
                              <p:par>
                                <p:cTn id="58" presetID="12" presetClass="entr" presetSubtype="4" fill="hold" grpId="0" nodeType="withEffect">
                                  <p:stCondLst>
                                    <p:cond delay="300"/>
                                  </p:stCondLst>
                                  <p:childTnLst>
                                    <p:set>
                                      <p:cBhvr>
                                        <p:cTn id="59" dur="1" fill="hold">
                                          <p:stCondLst>
                                            <p:cond delay="0"/>
                                          </p:stCondLst>
                                        </p:cTn>
                                        <p:tgtEl>
                                          <p:spTgt spid="186"/>
                                        </p:tgtEl>
                                        <p:attrNameLst>
                                          <p:attrName>style.visibility</p:attrName>
                                        </p:attrNameLst>
                                      </p:cBhvr>
                                      <p:to>
                                        <p:strVal val="visible"/>
                                      </p:to>
                                    </p:set>
                                    <p:anim calcmode="lin" valueType="num">
                                      <p:cBhvr additive="base">
                                        <p:cTn id="60" dur="100"/>
                                        <p:tgtEl>
                                          <p:spTgt spid="186"/>
                                        </p:tgtEl>
                                        <p:attrNameLst>
                                          <p:attrName>ppt_y</p:attrName>
                                        </p:attrNameLst>
                                      </p:cBhvr>
                                      <p:tavLst>
                                        <p:tav tm="0">
                                          <p:val>
                                            <p:strVal val="#ppt_y+#ppt_h*1.125000"/>
                                          </p:val>
                                        </p:tav>
                                        <p:tav tm="100000">
                                          <p:val>
                                            <p:strVal val="#ppt_y"/>
                                          </p:val>
                                        </p:tav>
                                      </p:tavLst>
                                    </p:anim>
                                    <p:animEffect transition="in" filter="wipe(up)">
                                      <p:cBhvr>
                                        <p:cTn id="61" dur="100"/>
                                        <p:tgtEl>
                                          <p:spTgt spid="186"/>
                                        </p:tgtEl>
                                      </p:cBhvr>
                                    </p:animEffect>
                                  </p:childTnLst>
                                </p:cTn>
                              </p:par>
                              <p:par>
                                <p:cTn id="62" presetID="53" presetClass="entr" presetSubtype="16" fill="hold" nodeType="withEffect">
                                  <p:stCondLst>
                                    <p:cond delay="400"/>
                                  </p:stCondLst>
                                  <p:childTnLst>
                                    <p:set>
                                      <p:cBhvr>
                                        <p:cTn id="63" dur="1" fill="hold">
                                          <p:stCondLst>
                                            <p:cond delay="0"/>
                                          </p:stCondLst>
                                        </p:cTn>
                                        <p:tgtEl>
                                          <p:spTgt spid="11276"/>
                                        </p:tgtEl>
                                        <p:attrNameLst>
                                          <p:attrName>style.visibility</p:attrName>
                                        </p:attrNameLst>
                                      </p:cBhvr>
                                      <p:to>
                                        <p:strVal val="visible"/>
                                      </p:to>
                                    </p:set>
                                    <p:anim calcmode="lin" valueType="num">
                                      <p:cBhvr>
                                        <p:cTn id="64" dur="500" fill="hold"/>
                                        <p:tgtEl>
                                          <p:spTgt spid="11276"/>
                                        </p:tgtEl>
                                        <p:attrNameLst>
                                          <p:attrName>ppt_w</p:attrName>
                                        </p:attrNameLst>
                                      </p:cBhvr>
                                      <p:tavLst>
                                        <p:tav tm="0">
                                          <p:val>
                                            <p:fltVal val="0"/>
                                          </p:val>
                                        </p:tav>
                                        <p:tav tm="100000">
                                          <p:val>
                                            <p:strVal val="#ppt_w"/>
                                          </p:val>
                                        </p:tav>
                                      </p:tavLst>
                                    </p:anim>
                                    <p:anim calcmode="lin" valueType="num">
                                      <p:cBhvr>
                                        <p:cTn id="65" dur="500" fill="hold"/>
                                        <p:tgtEl>
                                          <p:spTgt spid="11276"/>
                                        </p:tgtEl>
                                        <p:attrNameLst>
                                          <p:attrName>ppt_h</p:attrName>
                                        </p:attrNameLst>
                                      </p:cBhvr>
                                      <p:tavLst>
                                        <p:tav tm="0">
                                          <p:val>
                                            <p:fltVal val="0"/>
                                          </p:val>
                                        </p:tav>
                                        <p:tav tm="100000">
                                          <p:val>
                                            <p:strVal val="#ppt_h"/>
                                          </p:val>
                                        </p:tav>
                                      </p:tavLst>
                                    </p:anim>
                                    <p:animEffect transition="in" filter="fade">
                                      <p:cBhvr>
                                        <p:cTn id="66" dur="500"/>
                                        <p:tgtEl>
                                          <p:spTgt spid="11276"/>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additive="base">
                                        <p:cTn id="71" dur="100"/>
                                        <p:tgtEl>
                                          <p:spTgt spid="78"/>
                                        </p:tgtEl>
                                        <p:attrNameLst>
                                          <p:attrName>ppt_y</p:attrName>
                                        </p:attrNameLst>
                                      </p:cBhvr>
                                      <p:tavLst>
                                        <p:tav tm="0">
                                          <p:val>
                                            <p:strVal val="#ppt_y+#ppt_h*1.125000"/>
                                          </p:val>
                                        </p:tav>
                                        <p:tav tm="100000">
                                          <p:val>
                                            <p:strVal val="#ppt_y"/>
                                          </p:val>
                                        </p:tav>
                                      </p:tavLst>
                                    </p:anim>
                                    <p:animEffect transition="in" filter="wipe(up)">
                                      <p:cBhvr>
                                        <p:cTn id="72" dur="100"/>
                                        <p:tgtEl>
                                          <p:spTgt spid="78"/>
                                        </p:tgtEl>
                                      </p:cBhvr>
                                    </p:animEffect>
                                  </p:childTnLst>
                                </p:cTn>
                              </p:par>
                              <p:par>
                                <p:cTn id="73" presetID="53" presetClass="entr" presetSubtype="16" fill="hold" nodeType="withEffect">
                                  <p:stCondLst>
                                    <p:cond delay="100"/>
                                  </p:stCondLst>
                                  <p:childTnLst>
                                    <p:set>
                                      <p:cBhvr>
                                        <p:cTn id="74" dur="1" fill="hold">
                                          <p:stCondLst>
                                            <p:cond delay="0"/>
                                          </p:stCondLst>
                                        </p:cTn>
                                        <p:tgtEl>
                                          <p:spTgt spid="188"/>
                                        </p:tgtEl>
                                        <p:attrNameLst>
                                          <p:attrName>style.visibility</p:attrName>
                                        </p:attrNameLst>
                                      </p:cBhvr>
                                      <p:to>
                                        <p:strVal val="visible"/>
                                      </p:to>
                                    </p:set>
                                    <p:anim calcmode="lin" valueType="num">
                                      <p:cBhvr>
                                        <p:cTn id="75" dur="500" fill="hold"/>
                                        <p:tgtEl>
                                          <p:spTgt spid="188"/>
                                        </p:tgtEl>
                                        <p:attrNameLst>
                                          <p:attrName>ppt_w</p:attrName>
                                        </p:attrNameLst>
                                      </p:cBhvr>
                                      <p:tavLst>
                                        <p:tav tm="0">
                                          <p:val>
                                            <p:fltVal val="0"/>
                                          </p:val>
                                        </p:tav>
                                        <p:tav tm="100000">
                                          <p:val>
                                            <p:strVal val="#ppt_w"/>
                                          </p:val>
                                        </p:tav>
                                      </p:tavLst>
                                    </p:anim>
                                    <p:anim calcmode="lin" valueType="num">
                                      <p:cBhvr>
                                        <p:cTn id="76" dur="500" fill="hold"/>
                                        <p:tgtEl>
                                          <p:spTgt spid="188"/>
                                        </p:tgtEl>
                                        <p:attrNameLst>
                                          <p:attrName>ppt_h</p:attrName>
                                        </p:attrNameLst>
                                      </p:cBhvr>
                                      <p:tavLst>
                                        <p:tav tm="0">
                                          <p:val>
                                            <p:fltVal val="0"/>
                                          </p:val>
                                        </p:tav>
                                        <p:tav tm="100000">
                                          <p:val>
                                            <p:strVal val="#ppt_h"/>
                                          </p:val>
                                        </p:tav>
                                      </p:tavLst>
                                    </p:anim>
                                    <p:animEffect transition="in" filter="fade">
                                      <p:cBhvr>
                                        <p:cTn id="77" dur="500"/>
                                        <p:tgtEl>
                                          <p:spTgt spid="188"/>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 calcmode="lin" valueType="num">
                                      <p:cBhvr additive="base">
                                        <p:cTn id="82" dur="100"/>
                                        <p:tgtEl>
                                          <p:spTgt spid="79"/>
                                        </p:tgtEl>
                                        <p:attrNameLst>
                                          <p:attrName>ppt_y</p:attrName>
                                        </p:attrNameLst>
                                      </p:cBhvr>
                                      <p:tavLst>
                                        <p:tav tm="0">
                                          <p:val>
                                            <p:strVal val="#ppt_y+#ppt_h*1.125000"/>
                                          </p:val>
                                        </p:tav>
                                        <p:tav tm="100000">
                                          <p:val>
                                            <p:strVal val="#ppt_y"/>
                                          </p:val>
                                        </p:tav>
                                      </p:tavLst>
                                    </p:anim>
                                    <p:animEffect transition="in" filter="wipe(up)">
                                      <p:cBhvr>
                                        <p:cTn id="83" dur="100"/>
                                        <p:tgtEl>
                                          <p:spTgt spid="79"/>
                                        </p:tgtEl>
                                      </p:cBhvr>
                                    </p:animEffect>
                                  </p:childTnLst>
                                </p:cTn>
                              </p:par>
                              <p:par>
                                <p:cTn id="84" presetID="12" presetClass="entr" presetSubtype="4" fill="hold" grpId="0" nodeType="withEffect">
                                  <p:stCondLst>
                                    <p:cond delay="100"/>
                                  </p:stCondLst>
                                  <p:childTnLst>
                                    <p:set>
                                      <p:cBhvr>
                                        <p:cTn id="85" dur="1" fill="hold">
                                          <p:stCondLst>
                                            <p:cond delay="0"/>
                                          </p:stCondLst>
                                        </p:cTn>
                                        <p:tgtEl>
                                          <p:spTgt spid="69"/>
                                        </p:tgtEl>
                                        <p:attrNameLst>
                                          <p:attrName>style.visibility</p:attrName>
                                        </p:attrNameLst>
                                      </p:cBhvr>
                                      <p:to>
                                        <p:strVal val="visible"/>
                                      </p:to>
                                    </p:set>
                                    <p:anim calcmode="lin" valueType="num">
                                      <p:cBhvr additive="base">
                                        <p:cTn id="86" dur="100"/>
                                        <p:tgtEl>
                                          <p:spTgt spid="69"/>
                                        </p:tgtEl>
                                        <p:attrNameLst>
                                          <p:attrName>ppt_y</p:attrName>
                                        </p:attrNameLst>
                                      </p:cBhvr>
                                      <p:tavLst>
                                        <p:tav tm="0">
                                          <p:val>
                                            <p:strVal val="#ppt_y+#ppt_h*1.125000"/>
                                          </p:val>
                                        </p:tav>
                                        <p:tav tm="100000">
                                          <p:val>
                                            <p:strVal val="#ppt_y"/>
                                          </p:val>
                                        </p:tav>
                                      </p:tavLst>
                                    </p:anim>
                                    <p:animEffect transition="in" filter="wipe(up)">
                                      <p:cBhvr>
                                        <p:cTn id="87" dur="100"/>
                                        <p:tgtEl>
                                          <p:spTgt spid="69"/>
                                        </p:tgtEl>
                                      </p:cBhvr>
                                    </p:animEffect>
                                  </p:childTnLst>
                                </p:cTn>
                              </p:par>
                              <p:par>
                                <p:cTn id="88" presetID="12" presetClass="entr" presetSubtype="4" fill="hold" grpId="0" nodeType="withEffect">
                                  <p:stCondLst>
                                    <p:cond delay="20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100"/>
                                        <p:tgtEl>
                                          <p:spTgt spid="68"/>
                                        </p:tgtEl>
                                        <p:attrNameLst>
                                          <p:attrName>ppt_y</p:attrName>
                                        </p:attrNameLst>
                                      </p:cBhvr>
                                      <p:tavLst>
                                        <p:tav tm="0">
                                          <p:val>
                                            <p:strVal val="#ppt_y+#ppt_h*1.125000"/>
                                          </p:val>
                                        </p:tav>
                                        <p:tav tm="100000">
                                          <p:val>
                                            <p:strVal val="#ppt_y"/>
                                          </p:val>
                                        </p:tav>
                                      </p:tavLst>
                                    </p:anim>
                                    <p:animEffect transition="in" filter="wipe(up)">
                                      <p:cBhvr>
                                        <p:cTn id="91" dur="100"/>
                                        <p:tgtEl>
                                          <p:spTgt spid="68"/>
                                        </p:tgtEl>
                                      </p:cBhvr>
                                    </p:animEffect>
                                  </p:childTnLst>
                                </p:cTn>
                              </p:par>
                              <p:par>
                                <p:cTn id="92" presetID="12" presetClass="entr" presetSubtype="4" fill="hold" grpId="0" nodeType="withEffect">
                                  <p:stCondLst>
                                    <p:cond delay="300"/>
                                  </p:stCondLst>
                                  <p:childTnLst>
                                    <p:set>
                                      <p:cBhvr>
                                        <p:cTn id="93" dur="1" fill="hold">
                                          <p:stCondLst>
                                            <p:cond delay="0"/>
                                          </p:stCondLst>
                                        </p:cTn>
                                        <p:tgtEl>
                                          <p:spTgt spid="92"/>
                                        </p:tgtEl>
                                        <p:attrNameLst>
                                          <p:attrName>style.visibility</p:attrName>
                                        </p:attrNameLst>
                                      </p:cBhvr>
                                      <p:to>
                                        <p:strVal val="visible"/>
                                      </p:to>
                                    </p:set>
                                    <p:anim calcmode="lin" valueType="num">
                                      <p:cBhvr additive="base">
                                        <p:cTn id="94" dur="100"/>
                                        <p:tgtEl>
                                          <p:spTgt spid="92"/>
                                        </p:tgtEl>
                                        <p:attrNameLst>
                                          <p:attrName>ppt_y</p:attrName>
                                        </p:attrNameLst>
                                      </p:cBhvr>
                                      <p:tavLst>
                                        <p:tav tm="0">
                                          <p:val>
                                            <p:strVal val="#ppt_y+#ppt_h*1.125000"/>
                                          </p:val>
                                        </p:tav>
                                        <p:tav tm="100000">
                                          <p:val>
                                            <p:strVal val="#ppt_y"/>
                                          </p:val>
                                        </p:tav>
                                      </p:tavLst>
                                    </p:anim>
                                    <p:animEffect transition="in" filter="wipe(up)">
                                      <p:cBhvr>
                                        <p:cTn id="95" dur="100"/>
                                        <p:tgtEl>
                                          <p:spTgt spid="92"/>
                                        </p:tgtEl>
                                      </p:cBhvr>
                                    </p:animEffect>
                                  </p:childTnLst>
                                </p:cTn>
                              </p:par>
                              <p:par>
                                <p:cTn id="96" presetID="12" presetClass="entr" presetSubtype="4" fill="hold" grpId="0" nodeType="withEffect">
                                  <p:stCondLst>
                                    <p:cond delay="400"/>
                                  </p:stCondLst>
                                  <p:childTnLst>
                                    <p:set>
                                      <p:cBhvr>
                                        <p:cTn id="97" dur="1" fill="hold">
                                          <p:stCondLst>
                                            <p:cond delay="0"/>
                                          </p:stCondLst>
                                        </p:cTn>
                                        <p:tgtEl>
                                          <p:spTgt spid="93"/>
                                        </p:tgtEl>
                                        <p:attrNameLst>
                                          <p:attrName>style.visibility</p:attrName>
                                        </p:attrNameLst>
                                      </p:cBhvr>
                                      <p:to>
                                        <p:strVal val="visible"/>
                                      </p:to>
                                    </p:set>
                                    <p:anim calcmode="lin" valueType="num">
                                      <p:cBhvr additive="base">
                                        <p:cTn id="98" dur="100"/>
                                        <p:tgtEl>
                                          <p:spTgt spid="93"/>
                                        </p:tgtEl>
                                        <p:attrNameLst>
                                          <p:attrName>ppt_y</p:attrName>
                                        </p:attrNameLst>
                                      </p:cBhvr>
                                      <p:tavLst>
                                        <p:tav tm="0">
                                          <p:val>
                                            <p:strVal val="#ppt_y+#ppt_h*1.125000"/>
                                          </p:val>
                                        </p:tav>
                                        <p:tav tm="100000">
                                          <p:val>
                                            <p:strVal val="#ppt_y"/>
                                          </p:val>
                                        </p:tav>
                                      </p:tavLst>
                                    </p:anim>
                                    <p:animEffect transition="in" filter="wipe(up)">
                                      <p:cBhvr>
                                        <p:cTn id="99" dur="100"/>
                                        <p:tgtEl>
                                          <p:spTgt spid="93"/>
                                        </p:tgtEl>
                                      </p:cBhvr>
                                    </p:animEffect>
                                  </p:childTnLst>
                                </p:cTn>
                              </p:par>
                              <p:par>
                                <p:cTn id="100" presetID="12" presetClass="entr" presetSubtype="4" fill="hold" grpId="0" nodeType="withEffect">
                                  <p:stCondLst>
                                    <p:cond delay="500"/>
                                  </p:stCondLst>
                                  <p:childTnLst>
                                    <p:set>
                                      <p:cBhvr>
                                        <p:cTn id="101" dur="1" fill="hold">
                                          <p:stCondLst>
                                            <p:cond delay="0"/>
                                          </p:stCondLst>
                                        </p:cTn>
                                        <p:tgtEl>
                                          <p:spTgt spid="97"/>
                                        </p:tgtEl>
                                        <p:attrNameLst>
                                          <p:attrName>style.visibility</p:attrName>
                                        </p:attrNameLst>
                                      </p:cBhvr>
                                      <p:to>
                                        <p:strVal val="visible"/>
                                      </p:to>
                                    </p:set>
                                    <p:anim calcmode="lin" valueType="num">
                                      <p:cBhvr additive="base">
                                        <p:cTn id="102" dur="100"/>
                                        <p:tgtEl>
                                          <p:spTgt spid="97"/>
                                        </p:tgtEl>
                                        <p:attrNameLst>
                                          <p:attrName>ppt_y</p:attrName>
                                        </p:attrNameLst>
                                      </p:cBhvr>
                                      <p:tavLst>
                                        <p:tav tm="0">
                                          <p:val>
                                            <p:strVal val="#ppt_y+#ppt_h*1.125000"/>
                                          </p:val>
                                        </p:tav>
                                        <p:tav tm="100000">
                                          <p:val>
                                            <p:strVal val="#ppt_y"/>
                                          </p:val>
                                        </p:tav>
                                      </p:tavLst>
                                    </p:anim>
                                    <p:animEffect transition="in" filter="wipe(up)">
                                      <p:cBhvr>
                                        <p:cTn id="103" dur="100"/>
                                        <p:tgtEl>
                                          <p:spTgt spid="97"/>
                                        </p:tgtEl>
                                      </p:cBhvr>
                                    </p:animEffect>
                                  </p:childTnLst>
                                </p:cTn>
                              </p:par>
                              <p:par>
                                <p:cTn id="104" presetID="12" presetClass="entr" presetSubtype="4" fill="hold" grpId="0" nodeType="withEffect">
                                  <p:stCondLst>
                                    <p:cond delay="600"/>
                                  </p:stCondLst>
                                  <p:childTnLst>
                                    <p:set>
                                      <p:cBhvr>
                                        <p:cTn id="105" dur="1" fill="hold">
                                          <p:stCondLst>
                                            <p:cond delay="0"/>
                                          </p:stCondLst>
                                        </p:cTn>
                                        <p:tgtEl>
                                          <p:spTgt spid="98"/>
                                        </p:tgtEl>
                                        <p:attrNameLst>
                                          <p:attrName>style.visibility</p:attrName>
                                        </p:attrNameLst>
                                      </p:cBhvr>
                                      <p:to>
                                        <p:strVal val="visible"/>
                                      </p:to>
                                    </p:set>
                                    <p:anim calcmode="lin" valueType="num">
                                      <p:cBhvr additive="base">
                                        <p:cTn id="106" dur="100"/>
                                        <p:tgtEl>
                                          <p:spTgt spid="98"/>
                                        </p:tgtEl>
                                        <p:attrNameLst>
                                          <p:attrName>ppt_y</p:attrName>
                                        </p:attrNameLst>
                                      </p:cBhvr>
                                      <p:tavLst>
                                        <p:tav tm="0">
                                          <p:val>
                                            <p:strVal val="#ppt_y+#ppt_h*1.125000"/>
                                          </p:val>
                                        </p:tav>
                                        <p:tav tm="100000">
                                          <p:val>
                                            <p:strVal val="#ppt_y"/>
                                          </p:val>
                                        </p:tav>
                                      </p:tavLst>
                                    </p:anim>
                                    <p:animEffect transition="in" filter="wipe(up)">
                                      <p:cBhvr>
                                        <p:cTn id="107" dur="100"/>
                                        <p:tgtEl>
                                          <p:spTgt spid="98"/>
                                        </p:tgtEl>
                                      </p:cBhvr>
                                    </p:animEffect>
                                  </p:childTnLst>
                                </p:cTn>
                              </p:par>
                              <p:par>
                                <p:cTn id="108" presetID="12" presetClass="entr" presetSubtype="4" fill="hold" grpId="0" nodeType="withEffect">
                                  <p:stCondLst>
                                    <p:cond delay="700"/>
                                  </p:stCondLst>
                                  <p:childTnLst>
                                    <p:set>
                                      <p:cBhvr>
                                        <p:cTn id="109" dur="1" fill="hold">
                                          <p:stCondLst>
                                            <p:cond delay="0"/>
                                          </p:stCondLst>
                                        </p:cTn>
                                        <p:tgtEl>
                                          <p:spTgt spid="99"/>
                                        </p:tgtEl>
                                        <p:attrNameLst>
                                          <p:attrName>style.visibility</p:attrName>
                                        </p:attrNameLst>
                                      </p:cBhvr>
                                      <p:to>
                                        <p:strVal val="visible"/>
                                      </p:to>
                                    </p:set>
                                    <p:anim calcmode="lin" valueType="num">
                                      <p:cBhvr additive="base">
                                        <p:cTn id="110" dur="100"/>
                                        <p:tgtEl>
                                          <p:spTgt spid="99"/>
                                        </p:tgtEl>
                                        <p:attrNameLst>
                                          <p:attrName>ppt_y</p:attrName>
                                        </p:attrNameLst>
                                      </p:cBhvr>
                                      <p:tavLst>
                                        <p:tav tm="0">
                                          <p:val>
                                            <p:strVal val="#ppt_y+#ppt_h*1.125000"/>
                                          </p:val>
                                        </p:tav>
                                        <p:tav tm="100000">
                                          <p:val>
                                            <p:strVal val="#ppt_y"/>
                                          </p:val>
                                        </p:tav>
                                      </p:tavLst>
                                    </p:anim>
                                    <p:animEffect transition="in" filter="wipe(up)">
                                      <p:cBhvr>
                                        <p:cTn id="111" dur="100"/>
                                        <p:tgtEl>
                                          <p:spTgt spid="99"/>
                                        </p:tgtEl>
                                      </p:cBhvr>
                                    </p:animEffect>
                                  </p:childTnLst>
                                </p:cTn>
                              </p:par>
                              <p:par>
                                <p:cTn id="112" presetID="53" presetClass="entr" presetSubtype="16" fill="hold" nodeType="withEffect">
                                  <p:stCondLst>
                                    <p:cond delay="700"/>
                                  </p:stCondLst>
                                  <p:childTnLst>
                                    <p:set>
                                      <p:cBhvr>
                                        <p:cTn id="113" dur="1" fill="hold">
                                          <p:stCondLst>
                                            <p:cond delay="0"/>
                                          </p:stCondLst>
                                        </p:cTn>
                                        <p:tgtEl>
                                          <p:spTgt spid="11278"/>
                                        </p:tgtEl>
                                        <p:attrNameLst>
                                          <p:attrName>style.visibility</p:attrName>
                                        </p:attrNameLst>
                                      </p:cBhvr>
                                      <p:to>
                                        <p:strVal val="visible"/>
                                      </p:to>
                                    </p:set>
                                    <p:anim calcmode="lin" valueType="num">
                                      <p:cBhvr>
                                        <p:cTn id="114" dur="500" fill="hold"/>
                                        <p:tgtEl>
                                          <p:spTgt spid="11278"/>
                                        </p:tgtEl>
                                        <p:attrNameLst>
                                          <p:attrName>ppt_w</p:attrName>
                                        </p:attrNameLst>
                                      </p:cBhvr>
                                      <p:tavLst>
                                        <p:tav tm="0">
                                          <p:val>
                                            <p:fltVal val="0"/>
                                          </p:val>
                                        </p:tav>
                                        <p:tav tm="100000">
                                          <p:val>
                                            <p:strVal val="#ppt_w"/>
                                          </p:val>
                                        </p:tav>
                                      </p:tavLst>
                                    </p:anim>
                                    <p:anim calcmode="lin" valueType="num">
                                      <p:cBhvr>
                                        <p:cTn id="115" dur="500" fill="hold"/>
                                        <p:tgtEl>
                                          <p:spTgt spid="11278"/>
                                        </p:tgtEl>
                                        <p:attrNameLst>
                                          <p:attrName>ppt_h</p:attrName>
                                        </p:attrNameLst>
                                      </p:cBhvr>
                                      <p:tavLst>
                                        <p:tav tm="0">
                                          <p:val>
                                            <p:fltVal val="0"/>
                                          </p:val>
                                        </p:tav>
                                        <p:tav tm="100000">
                                          <p:val>
                                            <p:strVal val="#ppt_h"/>
                                          </p:val>
                                        </p:tav>
                                      </p:tavLst>
                                    </p:anim>
                                    <p:animEffect transition="in" filter="fade">
                                      <p:cBhvr>
                                        <p:cTn id="116" dur="500"/>
                                        <p:tgtEl>
                                          <p:spTgt spid="11278"/>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grpId="0" nodeType="clickEffect">
                                  <p:stCondLst>
                                    <p:cond delay="0"/>
                                  </p:stCondLst>
                                  <p:childTnLst>
                                    <p:set>
                                      <p:cBhvr>
                                        <p:cTn id="120" dur="1" fill="hold">
                                          <p:stCondLst>
                                            <p:cond delay="0"/>
                                          </p:stCondLst>
                                        </p:cTn>
                                        <p:tgtEl>
                                          <p:spTgt spid="172"/>
                                        </p:tgtEl>
                                        <p:attrNameLst>
                                          <p:attrName>style.visibility</p:attrName>
                                        </p:attrNameLst>
                                      </p:cBhvr>
                                      <p:to>
                                        <p:strVal val="visible"/>
                                      </p:to>
                                    </p:set>
                                    <p:anim calcmode="lin" valueType="num">
                                      <p:cBhvr additive="base">
                                        <p:cTn id="121" dur="100"/>
                                        <p:tgtEl>
                                          <p:spTgt spid="172"/>
                                        </p:tgtEl>
                                        <p:attrNameLst>
                                          <p:attrName>ppt_y</p:attrName>
                                        </p:attrNameLst>
                                      </p:cBhvr>
                                      <p:tavLst>
                                        <p:tav tm="0">
                                          <p:val>
                                            <p:strVal val="#ppt_y+#ppt_h*1.125000"/>
                                          </p:val>
                                        </p:tav>
                                        <p:tav tm="100000">
                                          <p:val>
                                            <p:strVal val="#ppt_y"/>
                                          </p:val>
                                        </p:tav>
                                      </p:tavLst>
                                    </p:anim>
                                    <p:animEffect transition="in" filter="wipe(up)">
                                      <p:cBhvr>
                                        <p:cTn id="122" dur="100"/>
                                        <p:tgtEl>
                                          <p:spTgt spid="172"/>
                                        </p:tgtEl>
                                      </p:cBhvr>
                                    </p:animEffect>
                                  </p:childTnLst>
                                </p:cTn>
                              </p:par>
                              <p:par>
                                <p:cTn id="123" presetID="12" presetClass="entr" presetSubtype="4" fill="hold" grpId="0" nodeType="withEffect">
                                  <p:stCondLst>
                                    <p:cond delay="100"/>
                                  </p:stCondLst>
                                  <p:childTnLst>
                                    <p:set>
                                      <p:cBhvr>
                                        <p:cTn id="124" dur="1" fill="hold">
                                          <p:stCondLst>
                                            <p:cond delay="0"/>
                                          </p:stCondLst>
                                        </p:cTn>
                                        <p:tgtEl>
                                          <p:spTgt spid="171"/>
                                        </p:tgtEl>
                                        <p:attrNameLst>
                                          <p:attrName>style.visibility</p:attrName>
                                        </p:attrNameLst>
                                      </p:cBhvr>
                                      <p:to>
                                        <p:strVal val="visible"/>
                                      </p:to>
                                    </p:set>
                                    <p:anim calcmode="lin" valueType="num">
                                      <p:cBhvr additive="base">
                                        <p:cTn id="125" dur="100"/>
                                        <p:tgtEl>
                                          <p:spTgt spid="171"/>
                                        </p:tgtEl>
                                        <p:attrNameLst>
                                          <p:attrName>ppt_y</p:attrName>
                                        </p:attrNameLst>
                                      </p:cBhvr>
                                      <p:tavLst>
                                        <p:tav tm="0">
                                          <p:val>
                                            <p:strVal val="#ppt_y+#ppt_h*1.125000"/>
                                          </p:val>
                                        </p:tav>
                                        <p:tav tm="100000">
                                          <p:val>
                                            <p:strVal val="#ppt_y"/>
                                          </p:val>
                                        </p:tav>
                                      </p:tavLst>
                                    </p:anim>
                                    <p:animEffect transition="in" filter="wipe(up)">
                                      <p:cBhvr>
                                        <p:cTn id="126" dur="100"/>
                                        <p:tgtEl>
                                          <p:spTgt spid="171"/>
                                        </p:tgtEl>
                                      </p:cBhvr>
                                    </p:animEffect>
                                  </p:childTnLst>
                                </p:cTn>
                              </p:par>
                              <p:par>
                                <p:cTn id="127" presetID="12" presetClass="entr" presetSubtype="4" fill="hold" grpId="0" nodeType="withEffect">
                                  <p:stCondLst>
                                    <p:cond delay="200"/>
                                  </p:stCondLst>
                                  <p:childTnLst>
                                    <p:set>
                                      <p:cBhvr>
                                        <p:cTn id="128" dur="1" fill="hold">
                                          <p:stCondLst>
                                            <p:cond delay="0"/>
                                          </p:stCondLst>
                                        </p:cTn>
                                        <p:tgtEl>
                                          <p:spTgt spid="170"/>
                                        </p:tgtEl>
                                        <p:attrNameLst>
                                          <p:attrName>style.visibility</p:attrName>
                                        </p:attrNameLst>
                                      </p:cBhvr>
                                      <p:to>
                                        <p:strVal val="visible"/>
                                      </p:to>
                                    </p:set>
                                    <p:anim calcmode="lin" valueType="num">
                                      <p:cBhvr additive="base">
                                        <p:cTn id="129" dur="100"/>
                                        <p:tgtEl>
                                          <p:spTgt spid="170"/>
                                        </p:tgtEl>
                                        <p:attrNameLst>
                                          <p:attrName>ppt_y</p:attrName>
                                        </p:attrNameLst>
                                      </p:cBhvr>
                                      <p:tavLst>
                                        <p:tav tm="0">
                                          <p:val>
                                            <p:strVal val="#ppt_y+#ppt_h*1.125000"/>
                                          </p:val>
                                        </p:tav>
                                        <p:tav tm="100000">
                                          <p:val>
                                            <p:strVal val="#ppt_y"/>
                                          </p:val>
                                        </p:tav>
                                      </p:tavLst>
                                    </p:anim>
                                    <p:animEffect transition="in" filter="wipe(up)">
                                      <p:cBhvr>
                                        <p:cTn id="130" dur="100"/>
                                        <p:tgtEl>
                                          <p:spTgt spid="170"/>
                                        </p:tgtEl>
                                      </p:cBhvr>
                                    </p:animEffect>
                                  </p:childTnLst>
                                </p:cTn>
                              </p:par>
                              <p:par>
                                <p:cTn id="131" presetID="12" presetClass="entr" presetSubtype="4" fill="hold" grpId="0" nodeType="withEffect">
                                  <p:stCondLst>
                                    <p:cond delay="300"/>
                                  </p:stCondLst>
                                  <p:childTnLst>
                                    <p:set>
                                      <p:cBhvr>
                                        <p:cTn id="132" dur="1" fill="hold">
                                          <p:stCondLst>
                                            <p:cond delay="0"/>
                                          </p:stCondLst>
                                        </p:cTn>
                                        <p:tgtEl>
                                          <p:spTgt spid="173"/>
                                        </p:tgtEl>
                                        <p:attrNameLst>
                                          <p:attrName>style.visibility</p:attrName>
                                        </p:attrNameLst>
                                      </p:cBhvr>
                                      <p:to>
                                        <p:strVal val="visible"/>
                                      </p:to>
                                    </p:set>
                                    <p:anim calcmode="lin" valueType="num">
                                      <p:cBhvr additive="base">
                                        <p:cTn id="133" dur="100"/>
                                        <p:tgtEl>
                                          <p:spTgt spid="173"/>
                                        </p:tgtEl>
                                        <p:attrNameLst>
                                          <p:attrName>ppt_y</p:attrName>
                                        </p:attrNameLst>
                                      </p:cBhvr>
                                      <p:tavLst>
                                        <p:tav tm="0">
                                          <p:val>
                                            <p:strVal val="#ppt_y+#ppt_h*1.125000"/>
                                          </p:val>
                                        </p:tav>
                                        <p:tav tm="100000">
                                          <p:val>
                                            <p:strVal val="#ppt_y"/>
                                          </p:val>
                                        </p:tav>
                                      </p:tavLst>
                                    </p:anim>
                                    <p:animEffect transition="in" filter="wipe(up)">
                                      <p:cBhvr>
                                        <p:cTn id="134" dur="100"/>
                                        <p:tgtEl>
                                          <p:spTgt spid="173"/>
                                        </p:tgtEl>
                                      </p:cBhvr>
                                    </p:animEffect>
                                  </p:childTnLst>
                                </p:cTn>
                              </p:par>
                              <p:par>
                                <p:cTn id="135" presetID="53" presetClass="entr" presetSubtype="16" fill="hold" nodeType="withEffect">
                                  <p:stCondLst>
                                    <p:cond delay="400"/>
                                  </p:stCondLst>
                                  <p:childTnLst>
                                    <p:set>
                                      <p:cBhvr>
                                        <p:cTn id="136" dur="1" fill="hold">
                                          <p:stCondLst>
                                            <p:cond delay="0"/>
                                          </p:stCondLst>
                                        </p:cTn>
                                        <p:tgtEl>
                                          <p:spTgt spid="189"/>
                                        </p:tgtEl>
                                        <p:attrNameLst>
                                          <p:attrName>style.visibility</p:attrName>
                                        </p:attrNameLst>
                                      </p:cBhvr>
                                      <p:to>
                                        <p:strVal val="visible"/>
                                      </p:to>
                                    </p:set>
                                    <p:anim calcmode="lin" valueType="num">
                                      <p:cBhvr>
                                        <p:cTn id="137" dur="500" fill="hold"/>
                                        <p:tgtEl>
                                          <p:spTgt spid="189"/>
                                        </p:tgtEl>
                                        <p:attrNameLst>
                                          <p:attrName>ppt_w</p:attrName>
                                        </p:attrNameLst>
                                      </p:cBhvr>
                                      <p:tavLst>
                                        <p:tav tm="0">
                                          <p:val>
                                            <p:fltVal val="0"/>
                                          </p:val>
                                        </p:tav>
                                        <p:tav tm="100000">
                                          <p:val>
                                            <p:strVal val="#ppt_w"/>
                                          </p:val>
                                        </p:tav>
                                      </p:tavLst>
                                    </p:anim>
                                    <p:anim calcmode="lin" valueType="num">
                                      <p:cBhvr>
                                        <p:cTn id="138" dur="500" fill="hold"/>
                                        <p:tgtEl>
                                          <p:spTgt spid="189"/>
                                        </p:tgtEl>
                                        <p:attrNameLst>
                                          <p:attrName>ppt_h</p:attrName>
                                        </p:attrNameLst>
                                      </p:cBhvr>
                                      <p:tavLst>
                                        <p:tav tm="0">
                                          <p:val>
                                            <p:fltVal val="0"/>
                                          </p:val>
                                        </p:tav>
                                        <p:tav tm="100000">
                                          <p:val>
                                            <p:strVal val="#ppt_h"/>
                                          </p:val>
                                        </p:tav>
                                      </p:tavLst>
                                    </p:anim>
                                    <p:animEffect transition="in" filter="fade">
                                      <p:cBhvr>
                                        <p:cTn id="139" dur="500"/>
                                        <p:tgtEl>
                                          <p:spTgt spid="189"/>
                                        </p:tgtEl>
                                      </p:cBhvr>
                                    </p:animEffect>
                                  </p:childTnLst>
                                </p:cTn>
                              </p:par>
                            </p:childTnLst>
                          </p:cTn>
                        </p:par>
                      </p:childTnLst>
                    </p:cTn>
                  </p:par>
                  <p:par>
                    <p:cTn id="140" fill="hold">
                      <p:stCondLst>
                        <p:cond delay="indefinite"/>
                      </p:stCondLst>
                      <p:childTnLst>
                        <p:par>
                          <p:cTn id="141" fill="hold">
                            <p:stCondLst>
                              <p:cond delay="0"/>
                            </p:stCondLst>
                            <p:childTnLst>
                              <p:par>
                                <p:cTn id="142" presetID="12" presetClass="entr" presetSubtype="4" fill="hold" grpId="0" nodeType="clickEffect">
                                  <p:stCondLst>
                                    <p:cond delay="0"/>
                                  </p:stCondLst>
                                  <p:childTnLst>
                                    <p:set>
                                      <p:cBhvr>
                                        <p:cTn id="143" dur="1" fill="hold">
                                          <p:stCondLst>
                                            <p:cond delay="0"/>
                                          </p:stCondLst>
                                        </p:cTn>
                                        <p:tgtEl>
                                          <p:spTgt spid="134"/>
                                        </p:tgtEl>
                                        <p:attrNameLst>
                                          <p:attrName>style.visibility</p:attrName>
                                        </p:attrNameLst>
                                      </p:cBhvr>
                                      <p:to>
                                        <p:strVal val="visible"/>
                                      </p:to>
                                    </p:set>
                                    <p:anim calcmode="lin" valueType="num">
                                      <p:cBhvr additive="base">
                                        <p:cTn id="144" dur="100"/>
                                        <p:tgtEl>
                                          <p:spTgt spid="134"/>
                                        </p:tgtEl>
                                        <p:attrNameLst>
                                          <p:attrName>ppt_y</p:attrName>
                                        </p:attrNameLst>
                                      </p:cBhvr>
                                      <p:tavLst>
                                        <p:tav tm="0">
                                          <p:val>
                                            <p:strVal val="#ppt_y+#ppt_h*1.125000"/>
                                          </p:val>
                                        </p:tav>
                                        <p:tav tm="100000">
                                          <p:val>
                                            <p:strVal val="#ppt_y"/>
                                          </p:val>
                                        </p:tav>
                                      </p:tavLst>
                                    </p:anim>
                                    <p:animEffect transition="in" filter="wipe(up)">
                                      <p:cBhvr>
                                        <p:cTn id="145" dur="100"/>
                                        <p:tgtEl>
                                          <p:spTgt spid="134"/>
                                        </p:tgtEl>
                                      </p:cBhvr>
                                    </p:animEffect>
                                  </p:childTnLst>
                                </p:cTn>
                              </p:par>
                              <p:par>
                                <p:cTn id="146" presetID="12" presetClass="entr" presetSubtype="4" fill="hold" grpId="0" nodeType="withEffect">
                                  <p:stCondLst>
                                    <p:cond delay="100"/>
                                  </p:stCondLst>
                                  <p:childTnLst>
                                    <p:set>
                                      <p:cBhvr>
                                        <p:cTn id="147" dur="1" fill="hold">
                                          <p:stCondLst>
                                            <p:cond delay="0"/>
                                          </p:stCondLst>
                                        </p:cTn>
                                        <p:tgtEl>
                                          <p:spTgt spid="133"/>
                                        </p:tgtEl>
                                        <p:attrNameLst>
                                          <p:attrName>style.visibility</p:attrName>
                                        </p:attrNameLst>
                                      </p:cBhvr>
                                      <p:to>
                                        <p:strVal val="visible"/>
                                      </p:to>
                                    </p:set>
                                    <p:anim calcmode="lin" valueType="num">
                                      <p:cBhvr additive="base">
                                        <p:cTn id="148" dur="100"/>
                                        <p:tgtEl>
                                          <p:spTgt spid="133"/>
                                        </p:tgtEl>
                                        <p:attrNameLst>
                                          <p:attrName>ppt_y</p:attrName>
                                        </p:attrNameLst>
                                      </p:cBhvr>
                                      <p:tavLst>
                                        <p:tav tm="0">
                                          <p:val>
                                            <p:strVal val="#ppt_y+#ppt_h*1.125000"/>
                                          </p:val>
                                        </p:tav>
                                        <p:tav tm="100000">
                                          <p:val>
                                            <p:strVal val="#ppt_y"/>
                                          </p:val>
                                        </p:tav>
                                      </p:tavLst>
                                    </p:anim>
                                    <p:animEffect transition="in" filter="wipe(up)">
                                      <p:cBhvr>
                                        <p:cTn id="149" dur="100"/>
                                        <p:tgtEl>
                                          <p:spTgt spid="133"/>
                                        </p:tgtEl>
                                      </p:cBhvr>
                                    </p:animEffect>
                                  </p:childTnLst>
                                </p:cTn>
                              </p:par>
                              <p:par>
                                <p:cTn id="150" presetID="53" presetClass="entr" presetSubtype="16" fill="hold" nodeType="withEffect">
                                  <p:stCondLst>
                                    <p:cond delay="200"/>
                                  </p:stCondLst>
                                  <p:childTnLst>
                                    <p:set>
                                      <p:cBhvr>
                                        <p:cTn id="151" dur="1" fill="hold">
                                          <p:stCondLst>
                                            <p:cond delay="0"/>
                                          </p:stCondLst>
                                        </p:cTn>
                                        <p:tgtEl>
                                          <p:spTgt spid="11280"/>
                                        </p:tgtEl>
                                        <p:attrNameLst>
                                          <p:attrName>style.visibility</p:attrName>
                                        </p:attrNameLst>
                                      </p:cBhvr>
                                      <p:to>
                                        <p:strVal val="visible"/>
                                      </p:to>
                                    </p:set>
                                    <p:anim calcmode="lin" valueType="num">
                                      <p:cBhvr>
                                        <p:cTn id="152" dur="500" fill="hold"/>
                                        <p:tgtEl>
                                          <p:spTgt spid="11280"/>
                                        </p:tgtEl>
                                        <p:attrNameLst>
                                          <p:attrName>ppt_w</p:attrName>
                                        </p:attrNameLst>
                                      </p:cBhvr>
                                      <p:tavLst>
                                        <p:tav tm="0">
                                          <p:val>
                                            <p:fltVal val="0"/>
                                          </p:val>
                                        </p:tav>
                                        <p:tav tm="100000">
                                          <p:val>
                                            <p:strVal val="#ppt_w"/>
                                          </p:val>
                                        </p:tav>
                                      </p:tavLst>
                                    </p:anim>
                                    <p:anim calcmode="lin" valueType="num">
                                      <p:cBhvr>
                                        <p:cTn id="153" dur="500" fill="hold"/>
                                        <p:tgtEl>
                                          <p:spTgt spid="11280"/>
                                        </p:tgtEl>
                                        <p:attrNameLst>
                                          <p:attrName>ppt_h</p:attrName>
                                        </p:attrNameLst>
                                      </p:cBhvr>
                                      <p:tavLst>
                                        <p:tav tm="0">
                                          <p:val>
                                            <p:fltVal val="0"/>
                                          </p:val>
                                        </p:tav>
                                        <p:tav tm="100000">
                                          <p:val>
                                            <p:strVal val="#ppt_h"/>
                                          </p:val>
                                        </p:tav>
                                      </p:tavLst>
                                    </p:anim>
                                    <p:animEffect transition="in" filter="fade">
                                      <p:cBhvr>
                                        <p:cTn id="154" dur="500"/>
                                        <p:tgtEl>
                                          <p:spTgt spid="11280"/>
                                        </p:tgtEl>
                                      </p:cBhvr>
                                    </p:animEffect>
                                  </p:childTnLst>
                                </p:cTn>
                              </p:par>
                            </p:childTnLst>
                          </p:cTn>
                        </p:par>
                      </p:childTnLst>
                    </p:cTn>
                  </p:par>
                  <p:par>
                    <p:cTn id="155" fill="hold">
                      <p:stCondLst>
                        <p:cond delay="indefinite"/>
                      </p:stCondLst>
                      <p:childTnLst>
                        <p:par>
                          <p:cTn id="156" fill="hold">
                            <p:stCondLst>
                              <p:cond delay="0"/>
                            </p:stCondLst>
                            <p:childTnLst>
                              <p:par>
                                <p:cTn id="157" presetID="12" presetClass="entr" presetSubtype="4" fill="hold" grpId="0" nodeType="clickEffect">
                                  <p:stCondLst>
                                    <p:cond delay="0"/>
                                  </p:stCondLst>
                                  <p:childTnLst>
                                    <p:set>
                                      <p:cBhvr>
                                        <p:cTn id="158" dur="1" fill="hold">
                                          <p:stCondLst>
                                            <p:cond delay="0"/>
                                          </p:stCondLst>
                                        </p:cTn>
                                        <p:tgtEl>
                                          <p:spTgt spid="147"/>
                                        </p:tgtEl>
                                        <p:attrNameLst>
                                          <p:attrName>style.visibility</p:attrName>
                                        </p:attrNameLst>
                                      </p:cBhvr>
                                      <p:to>
                                        <p:strVal val="visible"/>
                                      </p:to>
                                    </p:set>
                                    <p:anim calcmode="lin" valueType="num">
                                      <p:cBhvr additive="base">
                                        <p:cTn id="159" dur="100"/>
                                        <p:tgtEl>
                                          <p:spTgt spid="147"/>
                                        </p:tgtEl>
                                        <p:attrNameLst>
                                          <p:attrName>ppt_y</p:attrName>
                                        </p:attrNameLst>
                                      </p:cBhvr>
                                      <p:tavLst>
                                        <p:tav tm="0">
                                          <p:val>
                                            <p:strVal val="#ppt_y+#ppt_h*1.125000"/>
                                          </p:val>
                                        </p:tav>
                                        <p:tav tm="100000">
                                          <p:val>
                                            <p:strVal val="#ppt_y"/>
                                          </p:val>
                                        </p:tav>
                                      </p:tavLst>
                                    </p:anim>
                                    <p:animEffect transition="in" filter="wipe(up)">
                                      <p:cBhvr>
                                        <p:cTn id="160" dur="100"/>
                                        <p:tgtEl>
                                          <p:spTgt spid="147"/>
                                        </p:tgtEl>
                                      </p:cBhvr>
                                    </p:animEffect>
                                  </p:childTnLst>
                                </p:cTn>
                              </p:par>
                              <p:par>
                                <p:cTn id="161" presetID="12" presetClass="entr" presetSubtype="4" fill="hold" grpId="0" nodeType="withEffect">
                                  <p:stCondLst>
                                    <p:cond delay="100"/>
                                  </p:stCondLst>
                                  <p:childTnLst>
                                    <p:set>
                                      <p:cBhvr>
                                        <p:cTn id="162" dur="1" fill="hold">
                                          <p:stCondLst>
                                            <p:cond delay="0"/>
                                          </p:stCondLst>
                                        </p:cTn>
                                        <p:tgtEl>
                                          <p:spTgt spid="146"/>
                                        </p:tgtEl>
                                        <p:attrNameLst>
                                          <p:attrName>style.visibility</p:attrName>
                                        </p:attrNameLst>
                                      </p:cBhvr>
                                      <p:to>
                                        <p:strVal val="visible"/>
                                      </p:to>
                                    </p:set>
                                    <p:anim calcmode="lin" valueType="num">
                                      <p:cBhvr additive="base">
                                        <p:cTn id="163" dur="100"/>
                                        <p:tgtEl>
                                          <p:spTgt spid="146"/>
                                        </p:tgtEl>
                                        <p:attrNameLst>
                                          <p:attrName>ppt_y</p:attrName>
                                        </p:attrNameLst>
                                      </p:cBhvr>
                                      <p:tavLst>
                                        <p:tav tm="0">
                                          <p:val>
                                            <p:strVal val="#ppt_y+#ppt_h*1.125000"/>
                                          </p:val>
                                        </p:tav>
                                        <p:tav tm="100000">
                                          <p:val>
                                            <p:strVal val="#ppt_y"/>
                                          </p:val>
                                        </p:tav>
                                      </p:tavLst>
                                    </p:anim>
                                    <p:animEffect transition="in" filter="wipe(up)">
                                      <p:cBhvr>
                                        <p:cTn id="164" dur="100"/>
                                        <p:tgtEl>
                                          <p:spTgt spid="146"/>
                                        </p:tgtEl>
                                      </p:cBhvr>
                                    </p:animEffect>
                                  </p:childTnLst>
                                </p:cTn>
                              </p:par>
                              <p:par>
                                <p:cTn id="165" presetID="12" presetClass="entr" presetSubtype="4" fill="hold" grpId="0" nodeType="withEffect">
                                  <p:stCondLst>
                                    <p:cond delay="200"/>
                                  </p:stCondLst>
                                  <p:childTnLst>
                                    <p:set>
                                      <p:cBhvr>
                                        <p:cTn id="166" dur="1" fill="hold">
                                          <p:stCondLst>
                                            <p:cond delay="0"/>
                                          </p:stCondLst>
                                        </p:cTn>
                                        <p:tgtEl>
                                          <p:spTgt spid="145"/>
                                        </p:tgtEl>
                                        <p:attrNameLst>
                                          <p:attrName>style.visibility</p:attrName>
                                        </p:attrNameLst>
                                      </p:cBhvr>
                                      <p:to>
                                        <p:strVal val="visible"/>
                                      </p:to>
                                    </p:set>
                                    <p:anim calcmode="lin" valueType="num">
                                      <p:cBhvr additive="base">
                                        <p:cTn id="167" dur="100"/>
                                        <p:tgtEl>
                                          <p:spTgt spid="145"/>
                                        </p:tgtEl>
                                        <p:attrNameLst>
                                          <p:attrName>ppt_y</p:attrName>
                                        </p:attrNameLst>
                                      </p:cBhvr>
                                      <p:tavLst>
                                        <p:tav tm="0">
                                          <p:val>
                                            <p:strVal val="#ppt_y+#ppt_h*1.125000"/>
                                          </p:val>
                                        </p:tav>
                                        <p:tav tm="100000">
                                          <p:val>
                                            <p:strVal val="#ppt_y"/>
                                          </p:val>
                                        </p:tav>
                                      </p:tavLst>
                                    </p:anim>
                                    <p:animEffect transition="in" filter="wipe(up)">
                                      <p:cBhvr>
                                        <p:cTn id="168" dur="100"/>
                                        <p:tgtEl>
                                          <p:spTgt spid="145"/>
                                        </p:tgtEl>
                                      </p:cBhvr>
                                    </p:animEffect>
                                  </p:childTnLst>
                                </p:cTn>
                              </p:par>
                              <p:par>
                                <p:cTn id="169" presetID="53" presetClass="entr" presetSubtype="16" fill="hold" nodeType="withEffect">
                                  <p:stCondLst>
                                    <p:cond delay="300"/>
                                  </p:stCondLst>
                                  <p:childTnLst>
                                    <p:set>
                                      <p:cBhvr>
                                        <p:cTn id="170" dur="1" fill="hold">
                                          <p:stCondLst>
                                            <p:cond delay="0"/>
                                          </p:stCondLst>
                                        </p:cTn>
                                        <p:tgtEl>
                                          <p:spTgt spid="11282"/>
                                        </p:tgtEl>
                                        <p:attrNameLst>
                                          <p:attrName>style.visibility</p:attrName>
                                        </p:attrNameLst>
                                      </p:cBhvr>
                                      <p:to>
                                        <p:strVal val="visible"/>
                                      </p:to>
                                    </p:set>
                                    <p:anim calcmode="lin" valueType="num">
                                      <p:cBhvr>
                                        <p:cTn id="171" dur="500" fill="hold"/>
                                        <p:tgtEl>
                                          <p:spTgt spid="11282"/>
                                        </p:tgtEl>
                                        <p:attrNameLst>
                                          <p:attrName>ppt_w</p:attrName>
                                        </p:attrNameLst>
                                      </p:cBhvr>
                                      <p:tavLst>
                                        <p:tav tm="0">
                                          <p:val>
                                            <p:fltVal val="0"/>
                                          </p:val>
                                        </p:tav>
                                        <p:tav tm="100000">
                                          <p:val>
                                            <p:strVal val="#ppt_w"/>
                                          </p:val>
                                        </p:tav>
                                      </p:tavLst>
                                    </p:anim>
                                    <p:anim calcmode="lin" valueType="num">
                                      <p:cBhvr>
                                        <p:cTn id="172" dur="500" fill="hold"/>
                                        <p:tgtEl>
                                          <p:spTgt spid="11282"/>
                                        </p:tgtEl>
                                        <p:attrNameLst>
                                          <p:attrName>ppt_h</p:attrName>
                                        </p:attrNameLst>
                                      </p:cBhvr>
                                      <p:tavLst>
                                        <p:tav tm="0">
                                          <p:val>
                                            <p:fltVal val="0"/>
                                          </p:val>
                                        </p:tav>
                                        <p:tav tm="100000">
                                          <p:val>
                                            <p:strVal val="#ppt_h"/>
                                          </p:val>
                                        </p:tav>
                                      </p:tavLst>
                                    </p:anim>
                                    <p:animEffect transition="in" filter="fade">
                                      <p:cBhvr>
                                        <p:cTn id="173" dur="500"/>
                                        <p:tgtEl>
                                          <p:spTgt spid="11282"/>
                                        </p:tgtEl>
                                      </p:cBhvr>
                                    </p:animEffect>
                                  </p:childTnLst>
                                </p:cTn>
                              </p:par>
                            </p:childTnLst>
                          </p:cTn>
                        </p:par>
                      </p:childTnLst>
                    </p:cTn>
                  </p:par>
                  <p:par>
                    <p:cTn id="174" fill="hold">
                      <p:stCondLst>
                        <p:cond delay="indefinite"/>
                      </p:stCondLst>
                      <p:childTnLst>
                        <p:par>
                          <p:cTn id="175" fill="hold">
                            <p:stCondLst>
                              <p:cond delay="0"/>
                            </p:stCondLst>
                            <p:childTnLst>
                              <p:par>
                                <p:cTn id="176" presetID="12" presetClass="entr" presetSubtype="4" fill="hold" grpId="0" nodeType="clickEffect">
                                  <p:stCondLst>
                                    <p:cond delay="0"/>
                                  </p:stCondLst>
                                  <p:childTnLst>
                                    <p:set>
                                      <p:cBhvr>
                                        <p:cTn id="177" dur="1" fill="hold">
                                          <p:stCondLst>
                                            <p:cond delay="0"/>
                                          </p:stCondLst>
                                        </p:cTn>
                                        <p:tgtEl>
                                          <p:spTgt spid="104"/>
                                        </p:tgtEl>
                                        <p:attrNameLst>
                                          <p:attrName>style.visibility</p:attrName>
                                        </p:attrNameLst>
                                      </p:cBhvr>
                                      <p:to>
                                        <p:strVal val="visible"/>
                                      </p:to>
                                    </p:set>
                                    <p:anim calcmode="lin" valueType="num">
                                      <p:cBhvr additive="base">
                                        <p:cTn id="178" dur="100"/>
                                        <p:tgtEl>
                                          <p:spTgt spid="104"/>
                                        </p:tgtEl>
                                        <p:attrNameLst>
                                          <p:attrName>ppt_y</p:attrName>
                                        </p:attrNameLst>
                                      </p:cBhvr>
                                      <p:tavLst>
                                        <p:tav tm="0">
                                          <p:val>
                                            <p:strVal val="#ppt_y+#ppt_h*1.125000"/>
                                          </p:val>
                                        </p:tav>
                                        <p:tav tm="100000">
                                          <p:val>
                                            <p:strVal val="#ppt_y"/>
                                          </p:val>
                                        </p:tav>
                                      </p:tavLst>
                                    </p:anim>
                                    <p:animEffect transition="in" filter="wipe(up)">
                                      <p:cBhvr>
                                        <p:cTn id="179" dur="100"/>
                                        <p:tgtEl>
                                          <p:spTgt spid="104"/>
                                        </p:tgtEl>
                                      </p:cBhvr>
                                    </p:animEffect>
                                  </p:childTnLst>
                                </p:cTn>
                              </p:par>
                              <p:par>
                                <p:cTn id="180" presetID="53" presetClass="entr" presetSubtype="16" fill="hold" nodeType="withEffect">
                                  <p:stCondLst>
                                    <p:cond delay="100"/>
                                  </p:stCondLst>
                                  <p:childTnLst>
                                    <p:set>
                                      <p:cBhvr>
                                        <p:cTn id="181" dur="1" fill="hold">
                                          <p:stCondLst>
                                            <p:cond delay="0"/>
                                          </p:stCondLst>
                                        </p:cTn>
                                        <p:tgtEl>
                                          <p:spTgt spid="11284"/>
                                        </p:tgtEl>
                                        <p:attrNameLst>
                                          <p:attrName>style.visibility</p:attrName>
                                        </p:attrNameLst>
                                      </p:cBhvr>
                                      <p:to>
                                        <p:strVal val="visible"/>
                                      </p:to>
                                    </p:set>
                                    <p:anim calcmode="lin" valueType="num">
                                      <p:cBhvr>
                                        <p:cTn id="182" dur="500" fill="hold"/>
                                        <p:tgtEl>
                                          <p:spTgt spid="11284"/>
                                        </p:tgtEl>
                                        <p:attrNameLst>
                                          <p:attrName>ppt_w</p:attrName>
                                        </p:attrNameLst>
                                      </p:cBhvr>
                                      <p:tavLst>
                                        <p:tav tm="0">
                                          <p:val>
                                            <p:fltVal val="0"/>
                                          </p:val>
                                        </p:tav>
                                        <p:tav tm="100000">
                                          <p:val>
                                            <p:strVal val="#ppt_w"/>
                                          </p:val>
                                        </p:tav>
                                      </p:tavLst>
                                    </p:anim>
                                    <p:anim calcmode="lin" valueType="num">
                                      <p:cBhvr>
                                        <p:cTn id="183" dur="500" fill="hold"/>
                                        <p:tgtEl>
                                          <p:spTgt spid="11284"/>
                                        </p:tgtEl>
                                        <p:attrNameLst>
                                          <p:attrName>ppt_h</p:attrName>
                                        </p:attrNameLst>
                                      </p:cBhvr>
                                      <p:tavLst>
                                        <p:tav tm="0">
                                          <p:val>
                                            <p:fltVal val="0"/>
                                          </p:val>
                                        </p:tav>
                                        <p:tav tm="100000">
                                          <p:val>
                                            <p:strVal val="#ppt_h"/>
                                          </p:val>
                                        </p:tav>
                                      </p:tavLst>
                                    </p:anim>
                                    <p:animEffect transition="in" filter="fade">
                                      <p:cBhvr>
                                        <p:cTn id="184" dur="500"/>
                                        <p:tgtEl>
                                          <p:spTgt spid="11284"/>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4" fill="hold" grpId="0" nodeType="clickEffect">
                                  <p:stCondLst>
                                    <p:cond delay="0"/>
                                  </p:stCondLst>
                                  <p:childTnLst>
                                    <p:set>
                                      <p:cBhvr>
                                        <p:cTn id="188" dur="1" fill="hold">
                                          <p:stCondLst>
                                            <p:cond delay="0"/>
                                          </p:stCondLst>
                                        </p:cTn>
                                        <p:tgtEl>
                                          <p:spTgt spid="113"/>
                                        </p:tgtEl>
                                        <p:attrNameLst>
                                          <p:attrName>style.visibility</p:attrName>
                                        </p:attrNameLst>
                                      </p:cBhvr>
                                      <p:to>
                                        <p:strVal val="visible"/>
                                      </p:to>
                                    </p:set>
                                    <p:anim calcmode="lin" valueType="num">
                                      <p:cBhvr additive="base">
                                        <p:cTn id="189" dur="100"/>
                                        <p:tgtEl>
                                          <p:spTgt spid="113"/>
                                        </p:tgtEl>
                                        <p:attrNameLst>
                                          <p:attrName>ppt_y</p:attrName>
                                        </p:attrNameLst>
                                      </p:cBhvr>
                                      <p:tavLst>
                                        <p:tav tm="0">
                                          <p:val>
                                            <p:strVal val="#ppt_y+#ppt_h*1.125000"/>
                                          </p:val>
                                        </p:tav>
                                        <p:tav tm="100000">
                                          <p:val>
                                            <p:strVal val="#ppt_y"/>
                                          </p:val>
                                        </p:tav>
                                      </p:tavLst>
                                    </p:anim>
                                    <p:animEffect transition="in" filter="wipe(up)">
                                      <p:cBhvr>
                                        <p:cTn id="190" dur="100"/>
                                        <p:tgtEl>
                                          <p:spTgt spid="113"/>
                                        </p:tgtEl>
                                      </p:cBhvr>
                                    </p:animEffect>
                                  </p:childTnLst>
                                </p:cTn>
                              </p:par>
                              <p:par>
                                <p:cTn id="191" presetID="12" presetClass="entr" presetSubtype="4" fill="hold" grpId="0" nodeType="withEffect">
                                  <p:stCondLst>
                                    <p:cond delay="100"/>
                                  </p:stCondLst>
                                  <p:childTnLst>
                                    <p:set>
                                      <p:cBhvr>
                                        <p:cTn id="192" dur="1" fill="hold">
                                          <p:stCondLst>
                                            <p:cond delay="0"/>
                                          </p:stCondLst>
                                        </p:cTn>
                                        <p:tgtEl>
                                          <p:spTgt spid="112"/>
                                        </p:tgtEl>
                                        <p:attrNameLst>
                                          <p:attrName>style.visibility</p:attrName>
                                        </p:attrNameLst>
                                      </p:cBhvr>
                                      <p:to>
                                        <p:strVal val="visible"/>
                                      </p:to>
                                    </p:set>
                                    <p:anim calcmode="lin" valueType="num">
                                      <p:cBhvr additive="base">
                                        <p:cTn id="193" dur="100"/>
                                        <p:tgtEl>
                                          <p:spTgt spid="112"/>
                                        </p:tgtEl>
                                        <p:attrNameLst>
                                          <p:attrName>ppt_y</p:attrName>
                                        </p:attrNameLst>
                                      </p:cBhvr>
                                      <p:tavLst>
                                        <p:tav tm="0">
                                          <p:val>
                                            <p:strVal val="#ppt_y+#ppt_h*1.125000"/>
                                          </p:val>
                                        </p:tav>
                                        <p:tav tm="100000">
                                          <p:val>
                                            <p:strVal val="#ppt_y"/>
                                          </p:val>
                                        </p:tav>
                                      </p:tavLst>
                                    </p:anim>
                                    <p:animEffect transition="in" filter="wipe(up)">
                                      <p:cBhvr>
                                        <p:cTn id="194" dur="100"/>
                                        <p:tgtEl>
                                          <p:spTgt spid="112"/>
                                        </p:tgtEl>
                                      </p:cBhvr>
                                    </p:animEffect>
                                  </p:childTnLst>
                                </p:cTn>
                              </p:par>
                              <p:par>
                                <p:cTn id="195" presetID="53" presetClass="entr" presetSubtype="16" fill="hold" nodeType="withEffect">
                                  <p:stCondLst>
                                    <p:cond delay="200"/>
                                  </p:stCondLst>
                                  <p:childTnLst>
                                    <p:set>
                                      <p:cBhvr>
                                        <p:cTn id="196" dur="1" fill="hold">
                                          <p:stCondLst>
                                            <p:cond delay="0"/>
                                          </p:stCondLst>
                                        </p:cTn>
                                        <p:tgtEl>
                                          <p:spTgt spid="190"/>
                                        </p:tgtEl>
                                        <p:attrNameLst>
                                          <p:attrName>style.visibility</p:attrName>
                                        </p:attrNameLst>
                                      </p:cBhvr>
                                      <p:to>
                                        <p:strVal val="visible"/>
                                      </p:to>
                                    </p:set>
                                    <p:anim calcmode="lin" valueType="num">
                                      <p:cBhvr>
                                        <p:cTn id="197" dur="500" fill="hold"/>
                                        <p:tgtEl>
                                          <p:spTgt spid="190"/>
                                        </p:tgtEl>
                                        <p:attrNameLst>
                                          <p:attrName>ppt_w</p:attrName>
                                        </p:attrNameLst>
                                      </p:cBhvr>
                                      <p:tavLst>
                                        <p:tav tm="0">
                                          <p:val>
                                            <p:fltVal val="0"/>
                                          </p:val>
                                        </p:tav>
                                        <p:tav tm="100000">
                                          <p:val>
                                            <p:strVal val="#ppt_w"/>
                                          </p:val>
                                        </p:tav>
                                      </p:tavLst>
                                    </p:anim>
                                    <p:anim calcmode="lin" valueType="num">
                                      <p:cBhvr>
                                        <p:cTn id="198" dur="500" fill="hold"/>
                                        <p:tgtEl>
                                          <p:spTgt spid="190"/>
                                        </p:tgtEl>
                                        <p:attrNameLst>
                                          <p:attrName>ppt_h</p:attrName>
                                        </p:attrNameLst>
                                      </p:cBhvr>
                                      <p:tavLst>
                                        <p:tav tm="0">
                                          <p:val>
                                            <p:fltVal val="0"/>
                                          </p:val>
                                        </p:tav>
                                        <p:tav tm="100000">
                                          <p:val>
                                            <p:strVal val="#ppt_h"/>
                                          </p:val>
                                        </p:tav>
                                      </p:tavLst>
                                    </p:anim>
                                    <p:animEffect transition="in" filter="fade">
                                      <p:cBhvr>
                                        <p:cTn id="199"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animBg="1"/>
      <p:bldP spid="17" grpId="1" animBg="1"/>
      <p:bldP spid="78" grpId="0" animBg="1"/>
      <p:bldP spid="112" grpId="0" animBg="1"/>
      <p:bldP spid="113" grpId="0" animBg="1"/>
      <p:bldP spid="104" grpId="0" animBg="1"/>
      <p:bldP spid="68" grpId="0" animBg="1"/>
      <p:bldP spid="69" grpId="0" animBg="1"/>
      <p:bldP spid="79" grpId="0" animBg="1"/>
      <p:bldP spid="92" grpId="0" animBg="1"/>
      <p:bldP spid="93" grpId="0" animBg="1"/>
      <p:bldP spid="97" grpId="0" animBg="1"/>
      <p:bldP spid="98" grpId="0" animBg="1"/>
      <p:bldP spid="99" grpId="0" animBg="1"/>
      <p:bldP spid="133" grpId="0" animBg="1"/>
      <p:bldP spid="134" grpId="0" animBg="1"/>
      <p:bldP spid="145" grpId="0" animBg="1"/>
      <p:bldP spid="146" grpId="0" animBg="1"/>
      <p:bldP spid="147" grpId="0" animBg="1"/>
      <p:bldP spid="151" grpId="0" animBg="1"/>
      <p:bldP spid="152" grpId="0" animBg="1"/>
      <p:bldP spid="170" grpId="0" animBg="1"/>
      <p:bldP spid="171" grpId="0" animBg="1"/>
      <p:bldP spid="172" grpId="0" animBg="1"/>
      <p:bldP spid="173" grpId="0" animBg="1"/>
      <p:bldP spid="183" grpId="0" animBg="1"/>
      <p:bldP spid="184" grpId="0" animBg="1"/>
      <p:bldP spid="185" grpId="0" animBg="1"/>
      <p:bldP spid="1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B9E0C8-A223-45C5-B6E1-E33D2E22B4B0}"/>
              </a:ext>
            </a:extLst>
          </p:cNvPr>
          <p:cNvSpPr/>
          <p:nvPr/>
        </p:nvSpPr>
        <p:spPr>
          <a:xfrm>
            <a:off x="0" y="0"/>
            <a:ext cx="420528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Freeform: Shape 11">
            <a:extLst>
              <a:ext uri="{FF2B5EF4-FFF2-40B4-BE49-F238E27FC236}">
                <a16:creationId xmlns:a16="http://schemas.microsoft.com/office/drawing/2014/main" id="{70652A9C-849A-40FB-9F8D-28571F510584}"/>
              </a:ext>
            </a:extLst>
          </p:cNvPr>
          <p:cNvSpPr/>
          <p:nvPr/>
        </p:nvSpPr>
        <p:spPr>
          <a:xfrm>
            <a:off x="4190314" y="3543507"/>
            <a:ext cx="8014301" cy="68970"/>
          </a:xfrm>
          <a:custGeom>
            <a:avLst/>
            <a:gdLst>
              <a:gd name="connsiteX0" fmla="*/ 14973 w 8014300"/>
              <a:gd name="connsiteY0" fmla="*/ 14973 h 68969"/>
              <a:gd name="connsiteX1" fmla="*/ 8007204 w 8014300"/>
              <a:gd name="connsiteY1" fmla="*/ 14973 h 68969"/>
              <a:gd name="connsiteX2" fmla="*/ 8007204 w 8014300"/>
              <a:gd name="connsiteY2" fmla="*/ 56355 h 68969"/>
              <a:gd name="connsiteX3" fmla="*/ 14974 w 8014300"/>
              <a:gd name="connsiteY3" fmla="*/ 56355 h 68969"/>
            </a:gdLst>
            <a:ahLst/>
            <a:cxnLst>
              <a:cxn ang="0">
                <a:pos x="connsiteX0" y="connsiteY0"/>
              </a:cxn>
              <a:cxn ang="0">
                <a:pos x="connsiteX1" y="connsiteY1"/>
              </a:cxn>
              <a:cxn ang="0">
                <a:pos x="connsiteX2" y="connsiteY2"/>
              </a:cxn>
              <a:cxn ang="0">
                <a:pos x="connsiteX3" y="connsiteY3"/>
              </a:cxn>
            </a:cxnLst>
            <a:rect l="l" t="t" r="r" b="b"/>
            <a:pathLst>
              <a:path w="8014300" h="68969">
                <a:moveTo>
                  <a:pt x="14973" y="14973"/>
                </a:moveTo>
                <a:lnTo>
                  <a:pt x="8007204" y="14973"/>
                </a:lnTo>
                <a:lnTo>
                  <a:pt x="8007204" y="56355"/>
                </a:lnTo>
                <a:lnTo>
                  <a:pt x="14974" y="56355"/>
                </a:lnTo>
                <a:close/>
              </a:path>
            </a:pathLst>
          </a:custGeom>
          <a:solidFill>
            <a:schemeClr val="bg1">
              <a:lumMod val="85000"/>
            </a:schemeClr>
          </a:solidFill>
          <a:ln w="13786" cap="flat">
            <a:solidFill>
              <a:schemeClr val="bg1">
                <a:lumMod val="95000"/>
              </a:schemeClr>
            </a:solidFill>
            <a:prstDash val="solid"/>
            <a:miter/>
          </a:ln>
        </p:spPr>
        <p:txBody>
          <a:bodyPr rtlCol="0" anchor="ctr"/>
          <a:lstStyle/>
          <a:p>
            <a:endParaRPr lang="id-ID"/>
          </a:p>
        </p:txBody>
      </p:sp>
      <p:grpSp>
        <p:nvGrpSpPr>
          <p:cNvPr id="95" name="Group 94">
            <a:extLst>
              <a:ext uri="{FF2B5EF4-FFF2-40B4-BE49-F238E27FC236}">
                <a16:creationId xmlns:a16="http://schemas.microsoft.com/office/drawing/2014/main" id="{FCF626DB-BE07-4D05-A4D5-5709EA6D77A5}"/>
              </a:ext>
            </a:extLst>
          </p:cNvPr>
          <p:cNvGrpSpPr/>
          <p:nvPr/>
        </p:nvGrpSpPr>
        <p:grpSpPr>
          <a:xfrm>
            <a:off x="7497220" y="3570205"/>
            <a:ext cx="3058125" cy="3278829"/>
            <a:chOff x="7497220" y="3570205"/>
            <a:chExt cx="3058125" cy="3278829"/>
          </a:xfrm>
        </p:grpSpPr>
        <p:sp>
          <p:nvSpPr>
            <p:cNvPr id="14" name="Freeform: Shape 13">
              <a:extLst>
                <a:ext uri="{FF2B5EF4-FFF2-40B4-BE49-F238E27FC236}">
                  <a16:creationId xmlns:a16="http://schemas.microsoft.com/office/drawing/2014/main" id="{20EDDC97-F318-4126-9781-D9FAFA7EAE83}"/>
                </a:ext>
              </a:extLst>
            </p:cNvPr>
            <p:cNvSpPr/>
            <p:nvPr/>
          </p:nvSpPr>
          <p:spPr>
            <a:xfrm>
              <a:off x="9920822" y="3570205"/>
              <a:ext cx="275880" cy="165528"/>
            </a:xfrm>
            <a:custGeom>
              <a:avLst/>
              <a:gdLst>
                <a:gd name="connsiteX0" fmla="*/ 166217 w 275879"/>
                <a:gd name="connsiteY0" fmla="*/ 160700 h 165527"/>
                <a:gd name="connsiteX1" fmla="*/ 10345 w 275879"/>
                <a:gd name="connsiteY1" fmla="*/ 160700 h 165527"/>
                <a:gd name="connsiteX2" fmla="*/ 126215 w 275879"/>
                <a:gd name="connsiteY2" fmla="*/ 10345 h 165527"/>
                <a:gd name="connsiteX3" fmla="*/ 269672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6217" y="160700"/>
                  </a:moveTo>
                  <a:lnTo>
                    <a:pt x="10345" y="160700"/>
                  </a:lnTo>
                  <a:lnTo>
                    <a:pt x="126215" y="10345"/>
                  </a:lnTo>
                  <a:lnTo>
                    <a:pt x="269672" y="10345"/>
                  </a:lnTo>
                  <a:close/>
                </a:path>
              </a:pathLst>
            </a:custGeom>
            <a:solidFill>
              <a:schemeClr val="bg1">
                <a:lumMod val="85000"/>
              </a:schemeClr>
            </a:solidFill>
            <a:ln w="9525" cap="flat">
              <a:noFill/>
              <a:prstDash val="solid"/>
              <a:miter/>
            </a:ln>
          </p:spPr>
          <p:txBody>
            <a:bodyPr rtlCol="0" anchor="ctr"/>
            <a:lstStyle/>
            <a:p>
              <a:endParaRPr lang="id-ID"/>
            </a:p>
          </p:txBody>
        </p:sp>
        <p:sp>
          <p:nvSpPr>
            <p:cNvPr id="15" name="Freeform: Shape 14">
              <a:extLst>
                <a:ext uri="{FF2B5EF4-FFF2-40B4-BE49-F238E27FC236}">
                  <a16:creationId xmlns:a16="http://schemas.microsoft.com/office/drawing/2014/main" id="{1DEF3E9A-85A0-4BEF-9F03-D9646D6B9F70}"/>
                </a:ext>
              </a:extLst>
            </p:cNvPr>
            <p:cNvSpPr/>
            <p:nvPr/>
          </p:nvSpPr>
          <p:spPr>
            <a:xfrm>
              <a:off x="10225669" y="3570205"/>
              <a:ext cx="289674" cy="165528"/>
            </a:xfrm>
            <a:custGeom>
              <a:avLst/>
              <a:gdLst>
                <a:gd name="connsiteX0" fmla="*/ 164838 w 289673"/>
                <a:gd name="connsiteY0" fmla="*/ 160700 h 165527"/>
                <a:gd name="connsiteX1" fmla="*/ 10345 w 289673"/>
                <a:gd name="connsiteY1" fmla="*/ 160700 h 165527"/>
                <a:gd name="connsiteX2" fmla="*/ 123456 w 289673"/>
                <a:gd name="connsiteY2" fmla="*/ 10345 h 165527"/>
                <a:gd name="connsiteX3" fmla="*/ 283466 w 289673"/>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89673" h="165527">
                  <a:moveTo>
                    <a:pt x="164838" y="160700"/>
                  </a:moveTo>
                  <a:lnTo>
                    <a:pt x="10345" y="160700"/>
                  </a:lnTo>
                  <a:lnTo>
                    <a:pt x="123456" y="10345"/>
                  </a:lnTo>
                  <a:lnTo>
                    <a:pt x="283466" y="10345"/>
                  </a:lnTo>
                  <a:close/>
                </a:path>
              </a:pathLst>
            </a:custGeom>
            <a:solidFill>
              <a:schemeClr val="bg1">
                <a:lumMod val="85000"/>
              </a:schemeClr>
            </a:solidFill>
            <a:ln w="9525" cap="flat">
              <a:noFill/>
              <a:prstDash val="solid"/>
              <a:miter/>
            </a:ln>
          </p:spPr>
          <p:txBody>
            <a:bodyPr rtlCol="0" anchor="ctr"/>
            <a:lstStyle/>
            <a:p>
              <a:endParaRPr lang="id-ID"/>
            </a:p>
          </p:txBody>
        </p:sp>
        <p:sp>
          <p:nvSpPr>
            <p:cNvPr id="16" name="Freeform: Shape 15">
              <a:extLst>
                <a:ext uri="{FF2B5EF4-FFF2-40B4-BE49-F238E27FC236}">
                  <a16:creationId xmlns:a16="http://schemas.microsoft.com/office/drawing/2014/main" id="{42FFB4BF-B5F5-45A8-86DF-463BFD481CCB}"/>
                </a:ext>
              </a:extLst>
            </p:cNvPr>
            <p:cNvSpPr/>
            <p:nvPr/>
          </p:nvSpPr>
          <p:spPr>
            <a:xfrm>
              <a:off x="9614595" y="3570205"/>
              <a:ext cx="275880" cy="165528"/>
            </a:xfrm>
            <a:custGeom>
              <a:avLst/>
              <a:gdLst>
                <a:gd name="connsiteX0" fmla="*/ 271052 w 275879"/>
                <a:gd name="connsiteY0" fmla="*/ 10345 h 165527"/>
                <a:gd name="connsiteX1" fmla="*/ 116559 w 275879"/>
                <a:gd name="connsiteY1" fmla="*/ 10345 h 165527"/>
                <a:gd name="connsiteX2" fmla="*/ 10345 w 275879"/>
                <a:gd name="connsiteY2" fmla="*/ 167597 h 165527"/>
                <a:gd name="connsiteX3" fmla="*/ 167597 w 275879"/>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1052" y="10345"/>
                  </a:moveTo>
                  <a:lnTo>
                    <a:pt x="116559" y="10345"/>
                  </a:lnTo>
                  <a:lnTo>
                    <a:pt x="10345" y="167597"/>
                  </a:lnTo>
                  <a:lnTo>
                    <a:pt x="167597" y="167597"/>
                  </a:lnTo>
                  <a:close/>
                </a:path>
              </a:pathLst>
            </a:custGeom>
            <a:solidFill>
              <a:schemeClr val="bg1">
                <a:lumMod val="85000"/>
              </a:schemeClr>
            </a:solidFill>
            <a:ln w="9525" cap="flat">
              <a:noFill/>
              <a:prstDash val="solid"/>
              <a:miter/>
            </a:ln>
          </p:spPr>
          <p:txBody>
            <a:bodyPr rtlCol="0" anchor="ctr"/>
            <a:lstStyle/>
            <a:p>
              <a:endParaRPr lang="id-ID"/>
            </a:p>
          </p:txBody>
        </p:sp>
        <p:grpSp>
          <p:nvGrpSpPr>
            <p:cNvPr id="94" name="Group 93">
              <a:extLst>
                <a:ext uri="{FF2B5EF4-FFF2-40B4-BE49-F238E27FC236}">
                  <a16:creationId xmlns:a16="http://schemas.microsoft.com/office/drawing/2014/main" id="{5A6C4D59-5A4A-4D8C-AF42-79F8A6236195}"/>
                </a:ext>
              </a:extLst>
            </p:cNvPr>
            <p:cNvGrpSpPr/>
            <p:nvPr/>
          </p:nvGrpSpPr>
          <p:grpSpPr>
            <a:xfrm>
              <a:off x="7497220" y="3720560"/>
              <a:ext cx="3058125" cy="3128474"/>
              <a:chOff x="7497220" y="3720560"/>
              <a:chExt cx="3058125" cy="3128474"/>
            </a:xfrm>
            <a:solidFill>
              <a:schemeClr val="bg1">
                <a:lumMod val="85000"/>
              </a:schemeClr>
            </a:solidFill>
          </p:grpSpPr>
          <p:sp>
            <p:nvSpPr>
              <p:cNvPr id="17" name="Freeform: Shape 16">
                <a:extLst>
                  <a:ext uri="{FF2B5EF4-FFF2-40B4-BE49-F238E27FC236}">
                    <a16:creationId xmlns:a16="http://schemas.microsoft.com/office/drawing/2014/main" id="{F9EA8B47-ACEA-42A0-AA80-103E1F15E43A}"/>
                  </a:ext>
                </a:extLst>
              </p:cNvPr>
              <p:cNvSpPr/>
              <p:nvPr/>
            </p:nvSpPr>
            <p:spPr>
              <a:xfrm>
                <a:off x="9960824" y="3720560"/>
                <a:ext cx="275880" cy="165528"/>
              </a:xfrm>
              <a:custGeom>
                <a:avLst/>
                <a:gdLst>
                  <a:gd name="connsiteX0" fmla="*/ 164838 w 275879"/>
                  <a:gd name="connsiteY0" fmla="*/ 166217 h 165527"/>
                  <a:gd name="connsiteX1" fmla="*/ 10345 w 275879"/>
                  <a:gd name="connsiteY1" fmla="*/ 166217 h 165527"/>
                  <a:gd name="connsiteX2" fmla="*/ 126215 w 275879"/>
                  <a:gd name="connsiteY2" fmla="*/ 10345 h 165527"/>
                  <a:gd name="connsiteX3" fmla="*/ 277949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6217"/>
                    </a:moveTo>
                    <a:lnTo>
                      <a:pt x="10345" y="166217"/>
                    </a:lnTo>
                    <a:lnTo>
                      <a:pt x="126215" y="10345"/>
                    </a:lnTo>
                    <a:lnTo>
                      <a:pt x="277949" y="10345"/>
                    </a:lnTo>
                    <a:close/>
                  </a:path>
                </a:pathLst>
              </a:custGeom>
              <a:grpFill/>
              <a:ln w="9525" cap="flat">
                <a:noFill/>
                <a:prstDash val="solid"/>
                <a:miter/>
              </a:ln>
            </p:spPr>
            <p:txBody>
              <a:bodyPr rtlCol="0" anchor="ctr"/>
              <a:lstStyle/>
              <a:p>
                <a:endParaRPr lang="id-ID"/>
              </a:p>
            </p:txBody>
          </p:sp>
          <p:sp>
            <p:nvSpPr>
              <p:cNvPr id="18" name="Freeform: Shape 17">
                <a:extLst>
                  <a:ext uri="{FF2B5EF4-FFF2-40B4-BE49-F238E27FC236}">
                    <a16:creationId xmlns:a16="http://schemas.microsoft.com/office/drawing/2014/main" id="{4623D551-CE65-4AFE-8839-A28719E5E0AA}"/>
                  </a:ext>
                </a:extLst>
              </p:cNvPr>
              <p:cNvSpPr/>
              <p:nvPr/>
            </p:nvSpPr>
            <p:spPr>
              <a:xfrm>
                <a:off x="10279465" y="3720560"/>
                <a:ext cx="275880" cy="165528"/>
              </a:xfrm>
              <a:custGeom>
                <a:avLst/>
                <a:gdLst>
                  <a:gd name="connsiteX0" fmla="*/ 167597 w 275879"/>
                  <a:gd name="connsiteY0" fmla="*/ 166217 h 165527"/>
                  <a:gd name="connsiteX1" fmla="*/ 10345 w 275879"/>
                  <a:gd name="connsiteY1" fmla="*/ 166217 h 165527"/>
                  <a:gd name="connsiteX2" fmla="*/ 111041 w 275879"/>
                  <a:gd name="connsiteY2" fmla="*/ 10345 h 165527"/>
                  <a:gd name="connsiteX3" fmla="*/ 269672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7597" y="166217"/>
                    </a:moveTo>
                    <a:lnTo>
                      <a:pt x="10345" y="166217"/>
                    </a:lnTo>
                    <a:lnTo>
                      <a:pt x="111041" y="10345"/>
                    </a:lnTo>
                    <a:lnTo>
                      <a:pt x="269672" y="10345"/>
                    </a:lnTo>
                    <a:close/>
                  </a:path>
                </a:pathLst>
              </a:custGeom>
              <a:grpFill/>
              <a:ln w="9525" cap="flat">
                <a:noFill/>
                <a:prstDash val="solid"/>
                <a:miter/>
              </a:ln>
            </p:spPr>
            <p:txBody>
              <a:bodyPr rtlCol="0" anchor="ctr"/>
              <a:lstStyle/>
              <a:p>
                <a:endParaRPr lang="id-ID"/>
              </a:p>
            </p:txBody>
          </p:sp>
          <p:sp>
            <p:nvSpPr>
              <p:cNvPr id="19" name="Freeform: Shape 18">
                <a:extLst>
                  <a:ext uri="{FF2B5EF4-FFF2-40B4-BE49-F238E27FC236}">
                    <a16:creationId xmlns:a16="http://schemas.microsoft.com/office/drawing/2014/main" id="{044C2D11-FF1F-49BE-9844-2CF852575EB3}"/>
                  </a:ext>
                </a:extLst>
              </p:cNvPr>
              <p:cNvSpPr/>
              <p:nvPr/>
            </p:nvSpPr>
            <p:spPr>
              <a:xfrm>
                <a:off x="9658736" y="3720560"/>
                <a:ext cx="275880" cy="179322"/>
              </a:xfrm>
              <a:custGeom>
                <a:avLst/>
                <a:gdLst>
                  <a:gd name="connsiteX0" fmla="*/ 272431 w 275879"/>
                  <a:gd name="connsiteY0" fmla="*/ 10345 h 179321"/>
                  <a:gd name="connsiteX1" fmla="*/ 123456 w 275879"/>
                  <a:gd name="connsiteY1" fmla="*/ 10345 h 179321"/>
                  <a:gd name="connsiteX2" fmla="*/ 10345 w 275879"/>
                  <a:gd name="connsiteY2" fmla="*/ 173114 h 179321"/>
                  <a:gd name="connsiteX3" fmla="*/ 171735 w 275879"/>
                  <a:gd name="connsiteY3" fmla="*/ 173114 h 179321"/>
                </a:gdLst>
                <a:ahLst/>
                <a:cxnLst>
                  <a:cxn ang="0">
                    <a:pos x="connsiteX0" y="connsiteY0"/>
                  </a:cxn>
                  <a:cxn ang="0">
                    <a:pos x="connsiteX1" y="connsiteY1"/>
                  </a:cxn>
                  <a:cxn ang="0">
                    <a:pos x="connsiteX2" y="connsiteY2"/>
                  </a:cxn>
                  <a:cxn ang="0">
                    <a:pos x="connsiteX3" y="connsiteY3"/>
                  </a:cxn>
                </a:cxnLst>
                <a:rect l="l" t="t" r="r" b="b"/>
                <a:pathLst>
                  <a:path w="275879" h="179321">
                    <a:moveTo>
                      <a:pt x="272431" y="10345"/>
                    </a:moveTo>
                    <a:lnTo>
                      <a:pt x="123456" y="10345"/>
                    </a:lnTo>
                    <a:lnTo>
                      <a:pt x="10345" y="173114"/>
                    </a:lnTo>
                    <a:lnTo>
                      <a:pt x="171735" y="173114"/>
                    </a:lnTo>
                    <a:close/>
                  </a:path>
                </a:pathLst>
              </a:custGeom>
              <a:grpFill/>
              <a:ln w="9525" cap="flat">
                <a:noFill/>
                <a:prstDash val="solid"/>
                <a:miter/>
              </a:ln>
            </p:spPr>
            <p:txBody>
              <a:bodyPr rtlCol="0" anchor="ctr"/>
              <a:lstStyle/>
              <a:p>
                <a:endParaRPr lang="id-ID"/>
              </a:p>
            </p:txBody>
          </p:sp>
          <p:sp>
            <p:nvSpPr>
              <p:cNvPr id="20" name="Freeform: Shape 19">
                <a:extLst>
                  <a:ext uri="{FF2B5EF4-FFF2-40B4-BE49-F238E27FC236}">
                    <a16:creationId xmlns:a16="http://schemas.microsoft.com/office/drawing/2014/main" id="{BB3D9723-5A38-489B-95FB-6B061E546C3E}"/>
                  </a:ext>
                </a:extLst>
              </p:cNvPr>
              <p:cNvSpPr/>
              <p:nvPr/>
            </p:nvSpPr>
            <p:spPr>
              <a:xfrm>
                <a:off x="9712533" y="3883329"/>
                <a:ext cx="275880" cy="165528"/>
              </a:xfrm>
              <a:custGeom>
                <a:avLst/>
                <a:gdLst>
                  <a:gd name="connsiteX0" fmla="*/ 159320 w 275879"/>
                  <a:gd name="connsiteY0" fmla="*/ 157941 h 165527"/>
                  <a:gd name="connsiteX1" fmla="*/ 10345 w 275879"/>
                  <a:gd name="connsiteY1" fmla="*/ 157941 h 165527"/>
                  <a:gd name="connsiteX2" fmla="*/ 117938 w 275879"/>
                  <a:gd name="connsiteY2" fmla="*/ 10345 h 165527"/>
                  <a:gd name="connsiteX3" fmla="*/ 269672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9320" y="157941"/>
                    </a:moveTo>
                    <a:lnTo>
                      <a:pt x="10345" y="157941"/>
                    </a:lnTo>
                    <a:lnTo>
                      <a:pt x="117938" y="10345"/>
                    </a:lnTo>
                    <a:lnTo>
                      <a:pt x="269672" y="10345"/>
                    </a:lnTo>
                    <a:close/>
                  </a:path>
                </a:pathLst>
              </a:custGeom>
              <a:grpFill/>
              <a:ln w="9525" cap="flat">
                <a:noFill/>
                <a:prstDash val="solid"/>
                <a:miter/>
              </a:ln>
            </p:spPr>
            <p:txBody>
              <a:bodyPr rtlCol="0" anchor="ctr"/>
              <a:lstStyle/>
              <a:p>
                <a:endParaRPr lang="id-ID"/>
              </a:p>
            </p:txBody>
          </p:sp>
          <p:sp>
            <p:nvSpPr>
              <p:cNvPr id="21" name="Freeform: Shape 20">
                <a:extLst>
                  <a:ext uri="{FF2B5EF4-FFF2-40B4-BE49-F238E27FC236}">
                    <a16:creationId xmlns:a16="http://schemas.microsoft.com/office/drawing/2014/main" id="{F9C411D9-152F-4F3D-B928-BC540408F844}"/>
                  </a:ext>
                </a:extLst>
              </p:cNvPr>
              <p:cNvSpPr/>
              <p:nvPr/>
            </p:nvSpPr>
            <p:spPr>
              <a:xfrm>
                <a:off x="10017380" y="3883329"/>
                <a:ext cx="275880" cy="165528"/>
              </a:xfrm>
              <a:custGeom>
                <a:avLst/>
                <a:gdLst>
                  <a:gd name="connsiteX0" fmla="*/ 167597 w 275879"/>
                  <a:gd name="connsiteY0" fmla="*/ 157941 h 165527"/>
                  <a:gd name="connsiteX1" fmla="*/ 10345 w 275879"/>
                  <a:gd name="connsiteY1" fmla="*/ 157941 h 165527"/>
                  <a:gd name="connsiteX2" fmla="*/ 108283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7597" y="157941"/>
                    </a:moveTo>
                    <a:lnTo>
                      <a:pt x="10345" y="157941"/>
                    </a:lnTo>
                    <a:lnTo>
                      <a:pt x="108283" y="10345"/>
                    </a:lnTo>
                    <a:lnTo>
                      <a:pt x="272431" y="10345"/>
                    </a:lnTo>
                    <a:close/>
                  </a:path>
                </a:pathLst>
              </a:custGeom>
              <a:grpFill/>
              <a:ln w="9525" cap="flat">
                <a:noFill/>
                <a:prstDash val="solid"/>
                <a:miter/>
              </a:ln>
            </p:spPr>
            <p:txBody>
              <a:bodyPr rtlCol="0" anchor="ctr"/>
              <a:lstStyle/>
              <a:p>
                <a:endParaRPr lang="id-ID"/>
              </a:p>
            </p:txBody>
          </p:sp>
          <p:sp>
            <p:nvSpPr>
              <p:cNvPr id="22" name="Freeform: Shape 21">
                <a:extLst>
                  <a:ext uri="{FF2B5EF4-FFF2-40B4-BE49-F238E27FC236}">
                    <a16:creationId xmlns:a16="http://schemas.microsoft.com/office/drawing/2014/main" id="{A308051F-11FA-47EC-8F6A-C3B595AC9021}"/>
                  </a:ext>
                </a:extLst>
              </p:cNvPr>
              <p:cNvSpPr/>
              <p:nvPr/>
            </p:nvSpPr>
            <p:spPr>
              <a:xfrm>
                <a:off x="9399409" y="3883329"/>
                <a:ext cx="289674" cy="165528"/>
              </a:xfrm>
              <a:custGeom>
                <a:avLst/>
                <a:gdLst>
                  <a:gd name="connsiteX0" fmla="*/ 280708 w 289673"/>
                  <a:gd name="connsiteY0" fmla="*/ 10345 h 165527"/>
                  <a:gd name="connsiteX1" fmla="*/ 123456 w 289673"/>
                  <a:gd name="connsiteY1" fmla="*/ 10345 h 165527"/>
                  <a:gd name="connsiteX2" fmla="*/ 10345 w 289673"/>
                  <a:gd name="connsiteY2" fmla="*/ 166217 h 165527"/>
                  <a:gd name="connsiteX3" fmla="*/ 166218 w 289673"/>
                  <a:gd name="connsiteY3" fmla="*/ 166217 h 165527"/>
                </a:gdLst>
                <a:ahLst/>
                <a:cxnLst>
                  <a:cxn ang="0">
                    <a:pos x="connsiteX0" y="connsiteY0"/>
                  </a:cxn>
                  <a:cxn ang="0">
                    <a:pos x="connsiteX1" y="connsiteY1"/>
                  </a:cxn>
                  <a:cxn ang="0">
                    <a:pos x="connsiteX2" y="connsiteY2"/>
                  </a:cxn>
                  <a:cxn ang="0">
                    <a:pos x="connsiteX3" y="connsiteY3"/>
                  </a:cxn>
                </a:cxnLst>
                <a:rect l="l" t="t" r="r" b="b"/>
                <a:pathLst>
                  <a:path w="289673" h="165527">
                    <a:moveTo>
                      <a:pt x="280708" y="10345"/>
                    </a:moveTo>
                    <a:lnTo>
                      <a:pt x="123456" y="10345"/>
                    </a:lnTo>
                    <a:lnTo>
                      <a:pt x="10345" y="166217"/>
                    </a:lnTo>
                    <a:lnTo>
                      <a:pt x="166218" y="166217"/>
                    </a:lnTo>
                    <a:close/>
                  </a:path>
                </a:pathLst>
              </a:custGeom>
              <a:grpFill/>
              <a:ln w="9525" cap="flat">
                <a:noFill/>
                <a:prstDash val="solid"/>
                <a:miter/>
              </a:ln>
            </p:spPr>
            <p:txBody>
              <a:bodyPr rtlCol="0" anchor="ctr"/>
              <a:lstStyle/>
              <a:p>
                <a:endParaRPr lang="id-ID"/>
              </a:p>
            </p:txBody>
          </p:sp>
          <p:sp>
            <p:nvSpPr>
              <p:cNvPr id="23" name="Freeform: Shape 22">
                <a:extLst>
                  <a:ext uri="{FF2B5EF4-FFF2-40B4-BE49-F238E27FC236}">
                    <a16:creationId xmlns:a16="http://schemas.microsoft.com/office/drawing/2014/main" id="{EE111EEB-944F-451C-A3C4-64DA4930563E}"/>
                  </a:ext>
                </a:extLst>
              </p:cNvPr>
              <p:cNvSpPr/>
              <p:nvPr/>
            </p:nvSpPr>
            <p:spPr>
              <a:xfrm>
                <a:off x="9537349" y="4345427"/>
                <a:ext cx="275880" cy="165528"/>
              </a:xfrm>
              <a:custGeom>
                <a:avLst/>
                <a:gdLst>
                  <a:gd name="connsiteX0" fmla="*/ 171735 w 275879"/>
                  <a:gd name="connsiteY0" fmla="*/ 164838 h 165527"/>
                  <a:gd name="connsiteX1" fmla="*/ 10345 w 275879"/>
                  <a:gd name="connsiteY1" fmla="*/ 164838 h 165527"/>
                  <a:gd name="connsiteX2" fmla="*/ 117939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71735" y="164838"/>
                    </a:moveTo>
                    <a:lnTo>
                      <a:pt x="10345" y="164838"/>
                    </a:lnTo>
                    <a:lnTo>
                      <a:pt x="117939" y="10345"/>
                    </a:lnTo>
                    <a:lnTo>
                      <a:pt x="272431" y="10345"/>
                    </a:lnTo>
                    <a:close/>
                  </a:path>
                </a:pathLst>
              </a:custGeom>
              <a:grpFill/>
              <a:ln w="9525" cap="flat">
                <a:noFill/>
                <a:prstDash val="solid"/>
                <a:miter/>
              </a:ln>
            </p:spPr>
            <p:txBody>
              <a:bodyPr rtlCol="0" anchor="ctr"/>
              <a:lstStyle/>
              <a:p>
                <a:endParaRPr lang="id-ID"/>
              </a:p>
            </p:txBody>
          </p:sp>
          <p:sp>
            <p:nvSpPr>
              <p:cNvPr id="24" name="Freeform: Shape 23">
                <a:extLst>
                  <a:ext uri="{FF2B5EF4-FFF2-40B4-BE49-F238E27FC236}">
                    <a16:creationId xmlns:a16="http://schemas.microsoft.com/office/drawing/2014/main" id="{8F9AECF6-02C6-4FCD-B369-976D32C0C1AC}"/>
                  </a:ext>
                </a:extLst>
              </p:cNvPr>
              <p:cNvSpPr/>
              <p:nvPr/>
            </p:nvSpPr>
            <p:spPr>
              <a:xfrm>
                <a:off x="9844955" y="4345427"/>
                <a:ext cx="275880" cy="165528"/>
              </a:xfrm>
              <a:custGeom>
                <a:avLst/>
                <a:gdLst>
                  <a:gd name="connsiteX0" fmla="*/ 162079 w 275879"/>
                  <a:gd name="connsiteY0" fmla="*/ 164838 h 165527"/>
                  <a:gd name="connsiteX1" fmla="*/ 10345 w 275879"/>
                  <a:gd name="connsiteY1" fmla="*/ 164838 h 165527"/>
                  <a:gd name="connsiteX2" fmla="*/ 126215 w 275879"/>
                  <a:gd name="connsiteY2" fmla="*/ 10345 h 165527"/>
                  <a:gd name="connsiteX3" fmla="*/ 277949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2079" y="164838"/>
                    </a:moveTo>
                    <a:lnTo>
                      <a:pt x="10345" y="164838"/>
                    </a:lnTo>
                    <a:lnTo>
                      <a:pt x="126215" y="10345"/>
                    </a:lnTo>
                    <a:lnTo>
                      <a:pt x="277949" y="10345"/>
                    </a:lnTo>
                    <a:close/>
                  </a:path>
                </a:pathLst>
              </a:custGeom>
              <a:grpFill/>
              <a:ln w="9525" cap="flat">
                <a:noFill/>
                <a:prstDash val="solid"/>
                <a:miter/>
              </a:ln>
            </p:spPr>
            <p:txBody>
              <a:bodyPr rtlCol="0" anchor="ctr"/>
              <a:lstStyle/>
              <a:p>
                <a:endParaRPr lang="id-ID"/>
              </a:p>
            </p:txBody>
          </p:sp>
          <p:sp>
            <p:nvSpPr>
              <p:cNvPr id="25" name="Freeform: Shape 24">
                <a:extLst>
                  <a:ext uri="{FF2B5EF4-FFF2-40B4-BE49-F238E27FC236}">
                    <a16:creationId xmlns:a16="http://schemas.microsoft.com/office/drawing/2014/main" id="{C48FA20D-8F25-44C7-8E78-62B72993FFF5}"/>
                  </a:ext>
                </a:extLst>
              </p:cNvPr>
              <p:cNvSpPr/>
              <p:nvPr/>
            </p:nvSpPr>
            <p:spPr>
              <a:xfrm>
                <a:off x="9236640" y="4345427"/>
                <a:ext cx="275880" cy="165528"/>
              </a:xfrm>
              <a:custGeom>
                <a:avLst/>
                <a:gdLst>
                  <a:gd name="connsiteX0" fmla="*/ 269672 w 275879"/>
                  <a:gd name="connsiteY0" fmla="*/ 10345 h 165527"/>
                  <a:gd name="connsiteX1" fmla="*/ 113800 w 275879"/>
                  <a:gd name="connsiteY1" fmla="*/ 10345 h 165527"/>
                  <a:gd name="connsiteX2" fmla="*/ 10345 w 275879"/>
                  <a:gd name="connsiteY2" fmla="*/ 164838 h 165527"/>
                  <a:gd name="connsiteX3" fmla="*/ 167597 w 275879"/>
                  <a:gd name="connsiteY3" fmla="*/ 164838 h 165527"/>
                </a:gdLst>
                <a:ahLst/>
                <a:cxnLst>
                  <a:cxn ang="0">
                    <a:pos x="connsiteX0" y="connsiteY0"/>
                  </a:cxn>
                  <a:cxn ang="0">
                    <a:pos x="connsiteX1" y="connsiteY1"/>
                  </a:cxn>
                  <a:cxn ang="0">
                    <a:pos x="connsiteX2" y="connsiteY2"/>
                  </a:cxn>
                  <a:cxn ang="0">
                    <a:pos x="connsiteX3" y="connsiteY3"/>
                  </a:cxn>
                </a:cxnLst>
                <a:rect l="l" t="t" r="r" b="b"/>
                <a:pathLst>
                  <a:path w="275879" h="165527">
                    <a:moveTo>
                      <a:pt x="269672" y="10345"/>
                    </a:moveTo>
                    <a:lnTo>
                      <a:pt x="113800" y="10345"/>
                    </a:lnTo>
                    <a:lnTo>
                      <a:pt x="10345" y="164838"/>
                    </a:lnTo>
                    <a:lnTo>
                      <a:pt x="167597" y="164838"/>
                    </a:lnTo>
                    <a:close/>
                  </a:path>
                </a:pathLst>
              </a:custGeom>
              <a:grpFill/>
              <a:ln w="9525" cap="flat">
                <a:noFill/>
                <a:prstDash val="solid"/>
                <a:miter/>
              </a:ln>
            </p:spPr>
            <p:txBody>
              <a:bodyPr rtlCol="0" anchor="ctr"/>
              <a:lstStyle/>
              <a:p>
                <a:endParaRPr lang="id-ID"/>
              </a:p>
            </p:txBody>
          </p:sp>
          <p:sp>
            <p:nvSpPr>
              <p:cNvPr id="26" name="Freeform: Shape 25">
                <a:extLst>
                  <a:ext uri="{FF2B5EF4-FFF2-40B4-BE49-F238E27FC236}">
                    <a16:creationId xmlns:a16="http://schemas.microsoft.com/office/drawing/2014/main" id="{441AA3C6-9D3B-4189-BBB6-BDEB60218B2E}"/>
                  </a:ext>
                </a:extLst>
              </p:cNvPr>
              <p:cNvSpPr/>
              <p:nvPr/>
            </p:nvSpPr>
            <p:spPr>
              <a:xfrm>
                <a:off x="9758052" y="4039201"/>
                <a:ext cx="262086" cy="165528"/>
              </a:xfrm>
              <a:custGeom>
                <a:avLst/>
                <a:gdLst>
                  <a:gd name="connsiteX0" fmla="*/ 159321 w 262085"/>
                  <a:gd name="connsiteY0" fmla="*/ 160700 h 165527"/>
                  <a:gd name="connsiteX1" fmla="*/ 10345 w 262085"/>
                  <a:gd name="connsiteY1" fmla="*/ 160700 h 165527"/>
                  <a:gd name="connsiteX2" fmla="*/ 113800 w 262085"/>
                  <a:gd name="connsiteY2" fmla="*/ 10345 h 165527"/>
                  <a:gd name="connsiteX3" fmla="*/ 260017 w 262085"/>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62085" h="165527">
                    <a:moveTo>
                      <a:pt x="159321" y="160700"/>
                    </a:moveTo>
                    <a:lnTo>
                      <a:pt x="10345" y="160700"/>
                    </a:lnTo>
                    <a:lnTo>
                      <a:pt x="113800" y="10345"/>
                    </a:lnTo>
                    <a:lnTo>
                      <a:pt x="260017" y="10345"/>
                    </a:lnTo>
                    <a:close/>
                  </a:path>
                </a:pathLst>
              </a:custGeom>
              <a:grpFill/>
              <a:ln w="9525" cap="flat">
                <a:noFill/>
                <a:prstDash val="solid"/>
                <a:miter/>
              </a:ln>
            </p:spPr>
            <p:txBody>
              <a:bodyPr rtlCol="0" anchor="ctr"/>
              <a:lstStyle/>
              <a:p>
                <a:endParaRPr lang="id-ID"/>
              </a:p>
            </p:txBody>
          </p:sp>
          <p:sp>
            <p:nvSpPr>
              <p:cNvPr id="27" name="Freeform: Shape 26">
                <a:extLst>
                  <a:ext uri="{FF2B5EF4-FFF2-40B4-BE49-F238E27FC236}">
                    <a16:creationId xmlns:a16="http://schemas.microsoft.com/office/drawing/2014/main" id="{98CC33A5-3AF7-46FA-99B1-B6AD36EFF5B2}"/>
                  </a:ext>
                </a:extLst>
              </p:cNvPr>
              <p:cNvSpPr/>
              <p:nvPr/>
            </p:nvSpPr>
            <p:spPr>
              <a:xfrm>
                <a:off x="10061520" y="4039201"/>
                <a:ext cx="275880" cy="165528"/>
              </a:xfrm>
              <a:custGeom>
                <a:avLst/>
                <a:gdLst>
                  <a:gd name="connsiteX0" fmla="*/ 155182 w 275879"/>
                  <a:gd name="connsiteY0" fmla="*/ 160700 h 165527"/>
                  <a:gd name="connsiteX1" fmla="*/ 10345 w 275879"/>
                  <a:gd name="connsiteY1" fmla="*/ 160700 h 165527"/>
                  <a:gd name="connsiteX2" fmla="*/ 112421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5182" y="160700"/>
                    </a:moveTo>
                    <a:lnTo>
                      <a:pt x="10345" y="160700"/>
                    </a:lnTo>
                    <a:lnTo>
                      <a:pt x="112421" y="10345"/>
                    </a:lnTo>
                    <a:lnTo>
                      <a:pt x="272431" y="10345"/>
                    </a:lnTo>
                    <a:close/>
                  </a:path>
                </a:pathLst>
              </a:custGeom>
              <a:grpFill/>
              <a:ln w="9525" cap="flat">
                <a:noFill/>
                <a:prstDash val="solid"/>
                <a:miter/>
              </a:ln>
            </p:spPr>
            <p:txBody>
              <a:bodyPr rtlCol="0" anchor="ctr"/>
              <a:lstStyle/>
              <a:p>
                <a:endParaRPr lang="id-ID"/>
              </a:p>
            </p:txBody>
          </p:sp>
          <p:sp>
            <p:nvSpPr>
              <p:cNvPr id="28" name="Freeform: Shape 27">
                <a:extLst>
                  <a:ext uri="{FF2B5EF4-FFF2-40B4-BE49-F238E27FC236}">
                    <a16:creationId xmlns:a16="http://schemas.microsoft.com/office/drawing/2014/main" id="{A323E7D7-E667-44C1-9B40-D92484B2285B}"/>
                  </a:ext>
                </a:extLst>
              </p:cNvPr>
              <p:cNvSpPr/>
              <p:nvPr/>
            </p:nvSpPr>
            <p:spPr>
              <a:xfrm>
                <a:off x="9442170" y="4030924"/>
                <a:ext cx="275880" cy="179322"/>
              </a:xfrm>
              <a:custGeom>
                <a:avLst/>
                <a:gdLst>
                  <a:gd name="connsiteX0" fmla="*/ 275190 w 275879"/>
                  <a:gd name="connsiteY0" fmla="*/ 10345 h 179321"/>
                  <a:gd name="connsiteX1" fmla="*/ 116559 w 275879"/>
                  <a:gd name="connsiteY1" fmla="*/ 10345 h 179321"/>
                  <a:gd name="connsiteX2" fmla="*/ 10345 w 275879"/>
                  <a:gd name="connsiteY2" fmla="*/ 168976 h 179321"/>
                  <a:gd name="connsiteX3" fmla="*/ 164838 w 275879"/>
                  <a:gd name="connsiteY3" fmla="*/ 168976 h 179321"/>
                </a:gdLst>
                <a:ahLst/>
                <a:cxnLst>
                  <a:cxn ang="0">
                    <a:pos x="connsiteX0" y="connsiteY0"/>
                  </a:cxn>
                  <a:cxn ang="0">
                    <a:pos x="connsiteX1" y="connsiteY1"/>
                  </a:cxn>
                  <a:cxn ang="0">
                    <a:pos x="connsiteX2" y="connsiteY2"/>
                  </a:cxn>
                  <a:cxn ang="0">
                    <a:pos x="connsiteX3" y="connsiteY3"/>
                  </a:cxn>
                </a:cxnLst>
                <a:rect l="l" t="t" r="r" b="b"/>
                <a:pathLst>
                  <a:path w="275879" h="179321">
                    <a:moveTo>
                      <a:pt x="275190" y="10345"/>
                    </a:moveTo>
                    <a:lnTo>
                      <a:pt x="116559" y="10345"/>
                    </a:lnTo>
                    <a:lnTo>
                      <a:pt x="10345" y="168976"/>
                    </a:lnTo>
                    <a:lnTo>
                      <a:pt x="164838" y="168976"/>
                    </a:lnTo>
                    <a:close/>
                  </a:path>
                </a:pathLst>
              </a:custGeom>
              <a:grpFill/>
              <a:ln w="9525" cap="flat">
                <a:noFill/>
                <a:prstDash val="solid"/>
                <a:miter/>
              </a:ln>
            </p:spPr>
            <p:txBody>
              <a:bodyPr rtlCol="0" anchor="ctr"/>
              <a:lstStyle/>
              <a:p>
                <a:endParaRPr lang="id-ID"/>
              </a:p>
            </p:txBody>
          </p:sp>
          <p:sp>
            <p:nvSpPr>
              <p:cNvPr id="29" name="Freeform: Shape 28">
                <a:extLst>
                  <a:ext uri="{FF2B5EF4-FFF2-40B4-BE49-F238E27FC236}">
                    <a16:creationId xmlns:a16="http://schemas.microsoft.com/office/drawing/2014/main" id="{1508A12A-D600-4AF7-9A13-DDE83269EEB3}"/>
                  </a:ext>
                </a:extLst>
              </p:cNvPr>
              <p:cNvSpPr/>
              <p:nvPr/>
            </p:nvSpPr>
            <p:spPr>
              <a:xfrm>
                <a:off x="9495967" y="4189555"/>
                <a:ext cx="275880" cy="165528"/>
              </a:xfrm>
              <a:custGeom>
                <a:avLst/>
                <a:gdLst>
                  <a:gd name="connsiteX0" fmla="*/ 159321 w 275879"/>
                  <a:gd name="connsiteY0" fmla="*/ 166217 h 165527"/>
                  <a:gd name="connsiteX1" fmla="*/ 10345 w 275879"/>
                  <a:gd name="connsiteY1" fmla="*/ 166217 h 165527"/>
                  <a:gd name="connsiteX2" fmla="*/ 111042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9321" y="166217"/>
                    </a:moveTo>
                    <a:lnTo>
                      <a:pt x="10345" y="166217"/>
                    </a:lnTo>
                    <a:lnTo>
                      <a:pt x="111042" y="10345"/>
                    </a:lnTo>
                    <a:lnTo>
                      <a:pt x="272431" y="10345"/>
                    </a:lnTo>
                    <a:close/>
                  </a:path>
                </a:pathLst>
              </a:custGeom>
              <a:grpFill/>
              <a:ln w="9525" cap="flat">
                <a:noFill/>
                <a:prstDash val="solid"/>
                <a:miter/>
              </a:ln>
            </p:spPr>
            <p:txBody>
              <a:bodyPr rtlCol="0" anchor="ctr"/>
              <a:lstStyle/>
              <a:p>
                <a:endParaRPr lang="id-ID"/>
              </a:p>
            </p:txBody>
          </p:sp>
          <p:sp>
            <p:nvSpPr>
              <p:cNvPr id="30" name="Freeform: Shape 29">
                <a:extLst>
                  <a:ext uri="{FF2B5EF4-FFF2-40B4-BE49-F238E27FC236}">
                    <a16:creationId xmlns:a16="http://schemas.microsoft.com/office/drawing/2014/main" id="{9145CB24-4AFE-40C9-A18D-CE11CB440FA0}"/>
                  </a:ext>
                </a:extLst>
              </p:cNvPr>
              <p:cNvSpPr/>
              <p:nvPr/>
            </p:nvSpPr>
            <p:spPr>
              <a:xfrm>
                <a:off x="9799434" y="4189555"/>
                <a:ext cx="275880" cy="165528"/>
              </a:xfrm>
              <a:custGeom>
                <a:avLst/>
                <a:gdLst>
                  <a:gd name="connsiteX0" fmla="*/ 171735 w 275879"/>
                  <a:gd name="connsiteY0" fmla="*/ 166217 h 165527"/>
                  <a:gd name="connsiteX1" fmla="*/ 10345 w 275879"/>
                  <a:gd name="connsiteY1" fmla="*/ 166217 h 165527"/>
                  <a:gd name="connsiteX2" fmla="*/ 117939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71735" y="166217"/>
                    </a:moveTo>
                    <a:lnTo>
                      <a:pt x="10345" y="166217"/>
                    </a:lnTo>
                    <a:lnTo>
                      <a:pt x="117939" y="10345"/>
                    </a:lnTo>
                    <a:lnTo>
                      <a:pt x="272431" y="10345"/>
                    </a:lnTo>
                    <a:close/>
                  </a:path>
                </a:pathLst>
              </a:custGeom>
              <a:grpFill/>
              <a:ln w="9525" cap="flat">
                <a:noFill/>
                <a:prstDash val="solid"/>
                <a:miter/>
              </a:ln>
            </p:spPr>
            <p:txBody>
              <a:bodyPr rtlCol="0" anchor="ctr"/>
              <a:lstStyle/>
              <a:p>
                <a:endParaRPr lang="id-ID"/>
              </a:p>
            </p:txBody>
          </p:sp>
          <p:sp>
            <p:nvSpPr>
              <p:cNvPr id="31" name="Freeform: Shape 30">
                <a:extLst>
                  <a:ext uri="{FF2B5EF4-FFF2-40B4-BE49-F238E27FC236}">
                    <a16:creationId xmlns:a16="http://schemas.microsoft.com/office/drawing/2014/main" id="{76DDF1A3-AA77-4FE2-9273-614637C46E24}"/>
                  </a:ext>
                </a:extLst>
              </p:cNvPr>
              <p:cNvSpPr/>
              <p:nvPr/>
            </p:nvSpPr>
            <p:spPr>
              <a:xfrm>
                <a:off x="9182844" y="4189555"/>
                <a:ext cx="275880" cy="165528"/>
              </a:xfrm>
              <a:custGeom>
                <a:avLst/>
                <a:gdLst>
                  <a:gd name="connsiteX0" fmla="*/ 277949 w 275879"/>
                  <a:gd name="connsiteY0" fmla="*/ 10345 h 165527"/>
                  <a:gd name="connsiteX1" fmla="*/ 123456 w 275879"/>
                  <a:gd name="connsiteY1" fmla="*/ 10345 h 165527"/>
                  <a:gd name="connsiteX2" fmla="*/ 10345 w 275879"/>
                  <a:gd name="connsiteY2" fmla="*/ 166217 h 165527"/>
                  <a:gd name="connsiteX3" fmla="*/ 167597 w 275879"/>
                  <a:gd name="connsiteY3" fmla="*/ 166217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7949" y="10345"/>
                    </a:moveTo>
                    <a:lnTo>
                      <a:pt x="123456" y="10345"/>
                    </a:lnTo>
                    <a:lnTo>
                      <a:pt x="10345" y="166217"/>
                    </a:lnTo>
                    <a:lnTo>
                      <a:pt x="167597" y="166217"/>
                    </a:lnTo>
                    <a:close/>
                  </a:path>
                </a:pathLst>
              </a:custGeom>
              <a:grpFill/>
              <a:ln w="9525" cap="flat">
                <a:noFill/>
                <a:prstDash val="solid"/>
                <a:miter/>
              </a:ln>
            </p:spPr>
            <p:txBody>
              <a:bodyPr rtlCol="0" anchor="ctr"/>
              <a:lstStyle/>
              <a:p>
                <a:endParaRPr lang="id-ID"/>
              </a:p>
            </p:txBody>
          </p:sp>
          <p:sp>
            <p:nvSpPr>
              <p:cNvPr id="32" name="Freeform: Shape 31">
                <a:extLst>
                  <a:ext uri="{FF2B5EF4-FFF2-40B4-BE49-F238E27FC236}">
                    <a16:creationId xmlns:a16="http://schemas.microsoft.com/office/drawing/2014/main" id="{E76406ED-512D-43C7-BA8A-8433A4C49D9A}"/>
                  </a:ext>
                </a:extLst>
              </p:cNvPr>
              <p:cNvSpPr/>
              <p:nvPr/>
            </p:nvSpPr>
            <p:spPr>
              <a:xfrm>
                <a:off x="9290437" y="4499920"/>
                <a:ext cx="275880" cy="165528"/>
              </a:xfrm>
              <a:custGeom>
                <a:avLst/>
                <a:gdLst>
                  <a:gd name="connsiteX0" fmla="*/ 156562 w 275879"/>
                  <a:gd name="connsiteY0" fmla="*/ 167597 h 165527"/>
                  <a:gd name="connsiteX1" fmla="*/ 10345 w 275879"/>
                  <a:gd name="connsiteY1" fmla="*/ 167597 h 165527"/>
                  <a:gd name="connsiteX2" fmla="*/ 113800 w 275879"/>
                  <a:gd name="connsiteY2" fmla="*/ 10345 h 165527"/>
                  <a:gd name="connsiteX3" fmla="*/ 268293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6562" y="167597"/>
                    </a:moveTo>
                    <a:lnTo>
                      <a:pt x="10345" y="167597"/>
                    </a:lnTo>
                    <a:lnTo>
                      <a:pt x="113800" y="10345"/>
                    </a:lnTo>
                    <a:lnTo>
                      <a:pt x="268293" y="10345"/>
                    </a:lnTo>
                    <a:close/>
                  </a:path>
                </a:pathLst>
              </a:custGeom>
              <a:grpFill/>
              <a:ln w="9525" cap="flat">
                <a:noFill/>
                <a:prstDash val="solid"/>
                <a:miter/>
              </a:ln>
            </p:spPr>
            <p:txBody>
              <a:bodyPr rtlCol="0" anchor="ctr"/>
              <a:lstStyle/>
              <a:p>
                <a:endParaRPr lang="id-ID"/>
              </a:p>
            </p:txBody>
          </p:sp>
          <p:sp>
            <p:nvSpPr>
              <p:cNvPr id="33" name="Freeform: Shape 32">
                <a:extLst>
                  <a:ext uri="{FF2B5EF4-FFF2-40B4-BE49-F238E27FC236}">
                    <a16:creationId xmlns:a16="http://schemas.microsoft.com/office/drawing/2014/main" id="{C4189BCF-BAB4-4FB4-B6B0-9A495DF8B2DE}"/>
                  </a:ext>
                </a:extLst>
              </p:cNvPr>
              <p:cNvSpPr/>
              <p:nvPr/>
            </p:nvSpPr>
            <p:spPr>
              <a:xfrm>
                <a:off x="9593904" y="4499920"/>
                <a:ext cx="262086" cy="165528"/>
              </a:xfrm>
              <a:custGeom>
                <a:avLst/>
                <a:gdLst>
                  <a:gd name="connsiteX0" fmla="*/ 163459 w 262085"/>
                  <a:gd name="connsiteY0" fmla="*/ 167597 h 165527"/>
                  <a:gd name="connsiteX1" fmla="*/ 10345 w 262085"/>
                  <a:gd name="connsiteY1" fmla="*/ 167597 h 165527"/>
                  <a:gd name="connsiteX2" fmla="*/ 115180 w 262085"/>
                  <a:gd name="connsiteY2" fmla="*/ 10345 h 165527"/>
                  <a:gd name="connsiteX3" fmla="*/ 264155 w 262085"/>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62085" h="165527">
                    <a:moveTo>
                      <a:pt x="163459" y="167597"/>
                    </a:moveTo>
                    <a:lnTo>
                      <a:pt x="10345" y="167597"/>
                    </a:lnTo>
                    <a:lnTo>
                      <a:pt x="115180" y="10345"/>
                    </a:lnTo>
                    <a:lnTo>
                      <a:pt x="264155" y="10345"/>
                    </a:lnTo>
                    <a:close/>
                  </a:path>
                </a:pathLst>
              </a:custGeom>
              <a:grpFill/>
              <a:ln w="9525" cap="flat">
                <a:noFill/>
                <a:prstDash val="solid"/>
                <a:miter/>
              </a:ln>
            </p:spPr>
            <p:txBody>
              <a:bodyPr rtlCol="0" anchor="ctr"/>
              <a:lstStyle/>
              <a:p>
                <a:endParaRPr lang="id-ID"/>
              </a:p>
            </p:txBody>
          </p:sp>
          <p:sp>
            <p:nvSpPr>
              <p:cNvPr id="34" name="Freeform: Shape 33">
                <a:extLst>
                  <a:ext uri="{FF2B5EF4-FFF2-40B4-BE49-F238E27FC236}">
                    <a16:creationId xmlns:a16="http://schemas.microsoft.com/office/drawing/2014/main" id="{67FE71B3-211F-4982-837B-A4CB6B3719C3}"/>
                  </a:ext>
                </a:extLst>
              </p:cNvPr>
              <p:cNvSpPr/>
              <p:nvPr/>
            </p:nvSpPr>
            <p:spPr>
              <a:xfrm>
                <a:off x="8971796" y="4499920"/>
                <a:ext cx="289674" cy="165528"/>
              </a:xfrm>
              <a:custGeom>
                <a:avLst/>
                <a:gdLst>
                  <a:gd name="connsiteX0" fmla="*/ 283467 w 289673"/>
                  <a:gd name="connsiteY0" fmla="*/ 10345 h 165527"/>
                  <a:gd name="connsiteX1" fmla="*/ 122077 w 289673"/>
                  <a:gd name="connsiteY1" fmla="*/ 10345 h 165527"/>
                  <a:gd name="connsiteX2" fmla="*/ 10345 w 289673"/>
                  <a:gd name="connsiteY2" fmla="*/ 167597 h 165527"/>
                  <a:gd name="connsiteX3" fmla="*/ 167597 w 289673"/>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89673" h="165527">
                    <a:moveTo>
                      <a:pt x="283467" y="10345"/>
                    </a:moveTo>
                    <a:lnTo>
                      <a:pt x="122077" y="10345"/>
                    </a:lnTo>
                    <a:lnTo>
                      <a:pt x="10345" y="167597"/>
                    </a:lnTo>
                    <a:lnTo>
                      <a:pt x="167597" y="167597"/>
                    </a:lnTo>
                    <a:close/>
                  </a:path>
                </a:pathLst>
              </a:custGeom>
              <a:grpFill/>
              <a:ln w="9525" cap="flat">
                <a:noFill/>
                <a:prstDash val="solid"/>
                <a:miter/>
              </a:ln>
            </p:spPr>
            <p:txBody>
              <a:bodyPr rtlCol="0" anchor="ctr"/>
              <a:lstStyle/>
              <a:p>
                <a:endParaRPr lang="id-ID"/>
              </a:p>
            </p:txBody>
          </p:sp>
          <p:sp>
            <p:nvSpPr>
              <p:cNvPr id="35" name="Freeform: Shape 34">
                <a:extLst>
                  <a:ext uri="{FF2B5EF4-FFF2-40B4-BE49-F238E27FC236}">
                    <a16:creationId xmlns:a16="http://schemas.microsoft.com/office/drawing/2014/main" id="{DECFBF79-2E5E-4062-96CF-FBBC58B46B95}"/>
                  </a:ext>
                </a:extLst>
              </p:cNvPr>
              <p:cNvSpPr/>
              <p:nvPr/>
            </p:nvSpPr>
            <p:spPr>
              <a:xfrm>
                <a:off x="9331819" y="4657171"/>
                <a:ext cx="275880" cy="165528"/>
              </a:xfrm>
              <a:custGeom>
                <a:avLst/>
                <a:gdLst>
                  <a:gd name="connsiteX0" fmla="*/ 166218 w 275879"/>
                  <a:gd name="connsiteY0" fmla="*/ 167597 h 165527"/>
                  <a:gd name="connsiteX1" fmla="*/ 10345 w 275879"/>
                  <a:gd name="connsiteY1" fmla="*/ 167597 h 165527"/>
                  <a:gd name="connsiteX2" fmla="*/ 120697 w 275879"/>
                  <a:gd name="connsiteY2" fmla="*/ 10345 h 165527"/>
                  <a:gd name="connsiteX3" fmla="*/ 275190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6218" y="167597"/>
                    </a:moveTo>
                    <a:lnTo>
                      <a:pt x="10345" y="167597"/>
                    </a:lnTo>
                    <a:lnTo>
                      <a:pt x="120697" y="10345"/>
                    </a:lnTo>
                    <a:lnTo>
                      <a:pt x="275190" y="10345"/>
                    </a:lnTo>
                    <a:close/>
                  </a:path>
                </a:pathLst>
              </a:custGeom>
              <a:grpFill/>
              <a:ln w="9525" cap="flat">
                <a:noFill/>
                <a:prstDash val="solid"/>
                <a:miter/>
              </a:ln>
            </p:spPr>
            <p:txBody>
              <a:bodyPr rtlCol="0" anchor="ctr"/>
              <a:lstStyle/>
              <a:p>
                <a:endParaRPr lang="id-ID"/>
              </a:p>
            </p:txBody>
          </p:sp>
          <p:sp>
            <p:nvSpPr>
              <p:cNvPr id="36" name="Freeform: Shape 35">
                <a:extLst>
                  <a:ext uri="{FF2B5EF4-FFF2-40B4-BE49-F238E27FC236}">
                    <a16:creationId xmlns:a16="http://schemas.microsoft.com/office/drawing/2014/main" id="{8F5FC895-217F-45C8-B1B8-410FB3ED1914}"/>
                  </a:ext>
                </a:extLst>
              </p:cNvPr>
              <p:cNvSpPr/>
              <p:nvPr/>
            </p:nvSpPr>
            <p:spPr>
              <a:xfrm>
                <a:off x="9644942" y="4657171"/>
                <a:ext cx="275880" cy="165528"/>
              </a:xfrm>
              <a:custGeom>
                <a:avLst/>
                <a:gdLst>
                  <a:gd name="connsiteX0" fmla="*/ 164838 w 275879"/>
                  <a:gd name="connsiteY0" fmla="*/ 167597 h 165527"/>
                  <a:gd name="connsiteX1" fmla="*/ 10345 w 275879"/>
                  <a:gd name="connsiteY1" fmla="*/ 167597 h 165527"/>
                  <a:gd name="connsiteX2" fmla="*/ 112421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7597"/>
                    </a:moveTo>
                    <a:lnTo>
                      <a:pt x="10345" y="167597"/>
                    </a:lnTo>
                    <a:lnTo>
                      <a:pt x="112421" y="10345"/>
                    </a:lnTo>
                    <a:lnTo>
                      <a:pt x="272431" y="10345"/>
                    </a:lnTo>
                    <a:close/>
                  </a:path>
                </a:pathLst>
              </a:custGeom>
              <a:grpFill/>
              <a:ln w="9525" cap="flat">
                <a:noFill/>
                <a:prstDash val="solid"/>
                <a:miter/>
              </a:ln>
            </p:spPr>
            <p:txBody>
              <a:bodyPr rtlCol="0" anchor="ctr"/>
              <a:lstStyle/>
              <a:p>
                <a:endParaRPr lang="id-ID"/>
              </a:p>
            </p:txBody>
          </p:sp>
          <p:sp>
            <p:nvSpPr>
              <p:cNvPr id="37" name="Freeform: Shape 36">
                <a:extLst>
                  <a:ext uri="{FF2B5EF4-FFF2-40B4-BE49-F238E27FC236}">
                    <a16:creationId xmlns:a16="http://schemas.microsoft.com/office/drawing/2014/main" id="{12A56CF9-F826-4BD6-A417-5CCE26D771B0}"/>
                  </a:ext>
                </a:extLst>
              </p:cNvPr>
              <p:cNvSpPr/>
              <p:nvPr/>
            </p:nvSpPr>
            <p:spPr>
              <a:xfrm>
                <a:off x="9028351" y="4657171"/>
                <a:ext cx="275880" cy="165528"/>
              </a:xfrm>
              <a:custGeom>
                <a:avLst/>
                <a:gdLst>
                  <a:gd name="connsiteX0" fmla="*/ 277949 w 275879"/>
                  <a:gd name="connsiteY0" fmla="*/ 10345 h 165527"/>
                  <a:gd name="connsiteX1" fmla="*/ 122077 w 275879"/>
                  <a:gd name="connsiteY1" fmla="*/ 10345 h 165527"/>
                  <a:gd name="connsiteX2" fmla="*/ 10345 w 275879"/>
                  <a:gd name="connsiteY2" fmla="*/ 167597 h 165527"/>
                  <a:gd name="connsiteX3" fmla="*/ 164838 w 275879"/>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7949" y="10345"/>
                    </a:moveTo>
                    <a:lnTo>
                      <a:pt x="122077" y="10345"/>
                    </a:lnTo>
                    <a:lnTo>
                      <a:pt x="10345" y="167597"/>
                    </a:lnTo>
                    <a:lnTo>
                      <a:pt x="164838" y="167597"/>
                    </a:lnTo>
                    <a:close/>
                  </a:path>
                </a:pathLst>
              </a:custGeom>
              <a:grpFill/>
              <a:ln w="9525" cap="flat">
                <a:noFill/>
                <a:prstDash val="solid"/>
                <a:miter/>
              </a:ln>
            </p:spPr>
            <p:txBody>
              <a:bodyPr rtlCol="0" anchor="ctr"/>
              <a:lstStyle/>
              <a:p>
                <a:endParaRPr lang="id-ID"/>
              </a:p>
            </p:txBody>
          </p:sp>
          <p:sp>
            <p:nvSpPr>
              <p:cNvPr id="38" name="Freeform: Shape 37">
                <a:extLst>
                  <a:ext uri="{FF2B5EF4-FFF2-40B4-BE49-F238E27FC236}">
                    <a16:creationId xmlns:a16="http://schemas.microsoft.com/office/drawing/2014/main" id="{3ED0A1C7-C80C-4FDF-AE38-2580B32A64CF}"/>
                  </a:ext>
                </a:extLst>
              </p:cNvPr>
              <p:cNvSpPr/>
              <p:nvPr/>
            </p:nvSpPr>
            <p:spPr>
              <a:xfrm>
                <a:off x="8858685" y="5123407"/>
                <a:ext cx="275880" cy="179322"/>
              </a:xfrm>
              <a:custGeom>
                <a:avLst/>
                <a:gdLst>
                  <a:gd name="connsiteX0" fmla="*/ 167597 w 275879"/>
                  <a:gd name="connsiteY0" fmla="*/ 168976 h 179321"/>
                  <a:gd name="connsiteX1" fmla="*/ 10345 w 275879"/>
                  <a:gd name="connsiteY1" fmla="*/ 168976 h 179321"/>
                  <a:gd name="connsiteX2" fmla="*/ 123456 w 275879"/>
                  <a:gd name="connsiteY2" fmla="*/ 10345 h 179321"/>
                  <a:gd name="connsiteX3" fmla="*/ 272431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67597" y="168976"/>
                    </a:moveTo>
                    <a:lnTo>
                      <a:pt x="10345" y="168976"/>
                    </a:lnTo>
                    <a:lnTo>
                      <a:pt x="123456" y="10345"/>
                    </a:lnTo>
                    <a:lnTo>
                      <a:pt x="272431" y="10345"/>
                    </a:lnTo>
                    <a:close/>
                  </a:path>
                </a:pathLst>
              </a:custGeom>
              <a:grpFill/>
              <a:ln w="9525" cap="flat">
                <a:noFill/>
                <a:prstDash val="solid"/>
                <a:miter/>
              </a:ln>
            </p:spPr>
            <p:txBody>
              <a:bodyPr rtlCol="0" anchor="ctr"/>
              <a:lstStyle/>
              <a:p>
                <a:endParaRPr lang="id-ID"/>
              </a:p>
            </p:txBody>
          </p:sp>
          <p:sp>
            <p:nvSpPr>
              <p:cNvPr id="39" name="Freeform: Shape 38">
                <a:extLst>
                  <a:ext uri="{FF2B5EF4-FFF2-40B4-BE49-F238E27FC236}">
                    <a16:creationId xmlns:a16="http://schemas.microsoft.com/office/drawing/2014/main" id="{36EC5A10-186B-4A7C-AAB1-65264B9433AA}"/>
                  </a:ext>
                </a:extLst>
              </p:cNvPr>
              <p:cNvSpPr/>
              <p:nvPr/>
            </p:nvSpPr>
            <p:spPr>
              <a:xfrm>
                <a:off x="9169050" y="5123407"/>
                <a:ext cx="275880" cy="179322"/>
              </a:xfrm>
              <a:custGeom>
                <a:avLst/>
                <a:gdLst>
                  <a:gd name="connsiteX0" fmla="*/ 162079 w 275879"/>
                  <a:gd name="connsiteY0" fmla="*/ 168976 h 179321"/>
                  <a:gd name="connsiteX1" fmla="*/ 10345 w 275879"/>
                  <a:gd name="connsiteY1" fmla="*/ 168976 h 179321"/>
                  <a:gd name="connsiteX2" fmla="*/ 123456 w 275879"/>
                  <a:gd name="connsiteY2" fmla="*/ 10345 h 179321"/>
                  <a:gd name="connsiteX3" fmla="*/ 277949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62079" y="168976"/>
                    </a:moveTo>
                    <a:lnTo>
                      <a:pt x="10345" y="168976"/>
                    </a:lnTo>
                    <a:lnTo>
                      <a:pt x="123456" y="10345"/>
                    </a:lnTo>
                    <a:lnTo>
                      <a:pt x="277949" y="10345"/>
                    </a:lnTo>
                    <a:close/>
                  </a:path>
                </a:pathLst>
              </a:custGeom>
              <a:grpFill/>
              <a:ln w="9525" cap="flat">
                <a:noFill/>
                <a:prstDash val="solid"/>
                <a:miter/>
              </a:ln>
            </p:spPr>
            <p:txBody>
              <a:bodyPr rtlCol="0" anchor="ctr"/>
              <a:lstStyle/>
              <a:p>
                <a:endParaRPr lang="id-ID"/>
              </a:p>
            </p:txBody>
          </p:sp>
          <p:sp>
            <p:nvSpPr>
              <p:cNvPr id="40" name="Freeform: Shape 39">
                <a:extLst>
                  <a:ext uri="{FF2B5EF4-FFF2-40B4-BE49-F238E27FC236}">
                    <a16:creationId xmlns:a16="http://schemas.microsoft.com/office/drawing/2014/main" id="{F06AF033-EBAA-4EFB-B627-F053E7355D39}"/>
                  </a:ext>
                </a:extLst>
              </p:cNvPr>
              <p:cNvSpPr/>
              <p:nvPr/>
            </p:nvSpPr>
            <p:spPr>
              <a:xfrm>
                <a:off x="8551079" y="5123407"/>
                <a:ext cx="275880" cy="179322"/>
              </a:xfrm>
              <a:custGeom>
                <a:avLst/>
                <a:gdLst>
                  <a:gd name="connsiteX0" fmla="*/ 277949 w 275879"/>
                  <a:gd name="connsiteY0" fmla="*/ 10345 h 179321"/>
                  <a:gd name="connsiteX1" fmla="*/ 120697 w 275879"/>
                  <a:gd name="connsiteY1" fmla="*/ 10345 h 179321"/>
                  <a:gd name="connsiteX2" fmla="*/ 10345 w 275879"/>
                  <a:gd name="connsiteY2" fmla="*/ 168976 h 179321"/>
                  <a:gd name="connsiteX3" fmla="*/ 174494 w 275879"/>
                  <a:gd name="connsiteY3" fmla="*/ 168976 h 179321"/>
                </a:gdLst>
                <a:ahLst/>
                <a:cxnLst>
                  <a:cxn ang="0">
                    <a:pos x="connsiteX0" y="connsiteY0"/>
                  </a:cxn>
                  <a:cxn ang="0">
                    <a:pos x="connsiteX1" y="connsiteY1"/>
                  </a:cxn>
                  <a:cxn ang="0">
                    <a:pos x="connsiteX2" y="connsiteY2"/>
                  </a:cxn>
                  <a:cxn ang="0">
                    <a:pos x="connsiteX3" y="connsiteY3"/>
                  </a:cxn>
                </a:cxnLst>
                <a:rect l="l" t="t" r="r" b="b"/>
                <a:pathLst>
                  <a:path w="275879" h="179321">
                    <a:moveTo>
                      <a:pt x="277949" y="10345"/>
                    </a:moveTo>
                    <a:lnTo>
                      <a:pt x="120697" y="10345"/>
                    </a:lnTo>
                    <a:lnTo>
                      <a:pt x="10345" y="168976"/>
                    </a:lnTo>
                    <a:lnTo>
                      <a:pt x="174494" y="168976"/>
                    </a:lnTo>
                    <a:close/>
                  </a:path>
                </a:pathLst>
              </a:custGeom>
              <a:grpFill/>
              <a:ln w="9525" cap="flat">
                <a:noFill/>
                <a:prstDash val="solid"/>
                <a:miter/>
              </a:ln>
            </p:spPr>
            <p:txBody>
              <a:bodyPr rtlCol="0" anchor="ctr"/>
              <a:lstStyle/>
              <a:p>
                <a:endParaRPr lang="id-ID"/>
              </a:p>
            </p:txBody>
          </p:sp>
          <p:sp>
            <p:nvSpPr>
              <p:cNvPr id="41" name="Freeform: Shape 40">
                <a:extLst>
                  <a:ext uri="{FF2B5EF4-FFF2-40B4-BE49-F238E27FC236}">
                    <a16:creationId xmlns:a16="http://schemas.microsoft.com/office/drawing/2014/main" id="{9095188C-A019-4A2B-B629-5F675CAB1ED5}"/>
                  </a:ext>
                </a:extLst>
              </p:cNvPr>
              <p:cNvSpPr/>
              <p:nvPr/>
            </p:nvSpPr>
            <p:spPr>
              <a:xfrm>
                <a:off x="9069733" y="4814422"/>
                <a:ext cx="275880" cy="179322"/>
              </a:xfrm>
              <a:custGeom>
                <a:avLst/>
                <a:gdLst>
                  <a:gd name="connsiteX0" fmla="*/ 168976 w 275879"/>
                  <a:gd name="connsiteY0" fmla="*/ 170356 h 179321"/>
                  <a:gd name="connsiteX1" fmla="*/ 10345 w 275879"/>
                  <a:gd name="connsiteY1" fmla="*/ 170356 h 179321"/>
                  <a:gd name="connsiteX2" fmla="*/ 123456 w 275879"/>
                  <a:gd name="connsiteY2" fmla="*/ 10345 h 179321"/>
                  <a:gd name="connsiteX3" fmla="*/ 272431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68976" y="170356"/>
                    </a:moveTo>
                    <a:lnTo>
                      <a:pt x="10345" y="170356"/>
                    </a:lnTo>
                    <a:lnTo>
                      <a:pt x="123456" y="10345"/>
                    </a:lnTo>
                    <a:lnTo>
                      <a:pt x="272431" y="10345"/>
                    </a:lnTo>
                    <a:close/>
                  </a:path>
                </a:pathLst>
              </a:custGeom>
              <a:grpFill/>
              <a:ln w="9525" cap="flat">
                <a:noFill/>
                <a:prstDash val="solid"/>
                <a:miter/>
              </a:ln>
            </p:spPr>
            <p:txBody>
              <a:bodyPr rtlCol="0" anchor="ctr"/>
              <a:lstStyle/>
              <a:p>
                <a:endParaRPr lang="id-ID"/>
              </a:p>
            </p:txBody>
          </p:sp>
          <p:sp>
            <p:nvSpPr>
              <p:cNvPr id="42" name="Freeform: Shape 41">
                <a:extLst>
                  <a:ext uri="{FF2B5EF4-FFF2-40B4-BE49-F238E27FC236}">
                    <a16:creationId xmlns:a16="http://schemas.microsoft.com/office/drawing/2014/main" id="{38F7BDD7-09ED-463F-8F35-3473D87B5DBA}"/>
                  </a:ext>
                </a:extLst>
              </p:cNvPr>
              <p:cNvSpPr/>
              <p:nvPr/>
            </p:nvSpPr>
            <p:spPr>
              <a:xfrm>
                <a:off x="9371821" y="4814422"/>
                <a:ext cx="289674" cy="179322"/>
              </a:xfrm>
              <a:custGeom>
                <a:avLst/>
                <a:gdLst>
                  <a:gd name="connsiteX0" fmla="*/ 167597 w 289673"/>
                  <a:gd name="connsiteY0" fmla="*/ 170356 h 179321"/>
                  <a:gd name="connsiteX1" fmla="*/ 10345 w 289673"/>
                  <a:gd name="connsiteY1" fmla="*/ 170356 h 179321"/>
                  <a:gd name="connsiteX2" fmla="*/ 126215 w 289673"/>
                  <a:gd name="connsiteY2" fmla="*/ 10345 h 179321"/>
                  <a:gd name="connsiteX3" fmla="*/ 283467 w 289673"/>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89673" h="179321">
                    <a:moveTo>
                      <a:pt x="167597" y="170356"/>
                    </a:moveTo>
                    <a:lnTo>
                      <a:pt x="10345" y="170356"/>
                    </a:lnTo>
                    <a:lnTo>
                      <a:pt x="126215" y="10345"/>
                    </a:lnTo>
                    <a:lnTo>
                      <a:pt x="283467" y="10345"/>
                    </a:lnTo>
                    <a:close/>
                  </a:path>
                </a:pathLst>
              </a:custGeom>
              <a:grpFill/>
              <a:ln w="9525" cap="flat">
                <a:noFill/>
                <a:prstDash val="solid"/>
                <a:miter/>
              </a:ln>
            </p:spPr>
            <p:txBody>
              <a:bodyPr rtlCol="0" anchor="ctr"/>
              <a:lstStyle/>
              <a:p>
                <a:endParaRPr lang="id-ID"/>
              </a:p>
            </p:txBody>
          </p:sp>
          <p:sp>
            <p:nvSpPr>
              <p:cNvPr id="43" name="Freeform: Shape 42">
                <a:extLst>
                  <a:ext uri="{FF2B5EF4-FFF2-40B4-BE49-F238E27FC236}">
                    <a16:creationId xmlns:a16="http://schemas.microsoft.com/office/drawing/2014/main" id="{049291D6-037E-4FBB-B748-3AB4106B82A3}"/>
                  </a:ext>
                </a:extLst>
              </p:cNvPr>
              <p:cNvSpPr/>
              <p:nvPr/>
            </p:nvSpPr>
            <p:spPr>
              <a:xfrm>
                <a:off x="8763507" y="4814422"/>
                <a:ext cx="275880" cy="179322"/>
              </a:xfrm>
              <a:custGeom>
                <a:avLst/>
                <a:gdLst>
                  <a:gd name="connsiteX0" fmla="*/ 275190 w 275879"/>
                  <a:gd name="connsiteY0" fmla="*/ 10345 h 179321"/>
                  <a:gd name="connsiteX1" fmla="*/ 116559 w 275879"/>
                  <a:gd name="connsiteY1" fmla="*/ 10345 h 179321"/>
                  <a:gd name="connsiteX2" fmla="*/ 10345 w 275879"/>
                  <a:gd name="connsiteY2" fmla="*/ 170356 h 179321"/>
                  <a:gd name="connsiteX3" fmla="*/ 164838 w 275879"/>
                  <a:gd name="connsiteY3" fmla="*/ 170356 h 179321"/>
                </a:gdLst>
                <a:ahLst/>
                <a:cxnLst>
                  <a:cxn ang="0">
                    <a:pos x="connsiteX0" y="connsiteY0"/>
                  </a:cxn>
                  <a:cxn ang="0">
                    <a:pos x="connsiteX1" y="connsiteY1"/>
                  </a:cxn>
                  <a:cxn ang="0">
                    <a:pos x="connsiteX2" y="connsiteY2"/>
                  </a:cxn>
                  <a:cxn ang="0">
                    <a:pos x="connsiteX3" y="connsiteY3"/>
                  </a:cxn>
                </a:cxnLst>
                <a:rect l="l" t="t" r="r" b="b"/>
                <a:pathLst>
                  <a:path w="275879" h="179321">
                    <a:moveTo>
                      <a:pt x="275190" y="10345"/>
                    </a:moveTo>
                    <a:lnTo>
                      <a:pt x="116559" y="10345"/>
                    </a:lnTo>
                    <a:lnTo>
                      <a:pt x="10345" y="170356"/>
                    </a:lnTo>
                    <a:lnTo>
                      <a:pt x="164838" y="170356"/>
                    </a:lnTo>
                    <a:close/>
                  </a:path>
                </a:pathLst>
              </a:custGeom>
              <a:grpFill/>
              <a:ln w="9525" cap="flat">
                <a:noFill/>
                <a:prstDash val="solid"/>
                <a:miter/>
              </a:ln>
            </p:spPr>
            <p:txBody>
              <a:bodyPr rtlCol="0" anchor="ctr"/>
              <a:lstStyle/>
              <a:p>
                <a:endParaRPr lang="id-ID"/>
              </a:p>
            </p:txBody>
          </p:sp>
          <p:sp>
            <p:nvSpPr>
              <p:cNvPr id="44" name="Freeform: Shape 43">
                <a:extLst>
                  <a:ext uri="{FF2B5EF4-FFF2-40B4-BE49-F238E27FC236}">
                    <a16:creationId xmlns:a16="http://schemas.microsoft.com/office/drawing/2014/main" id="{B85D2895-4213-4E4E-9A45-A29D73C38CC4}"/>
                  </a:ext>
                </a:extLst>
              </p:cNvPr>
              <p:cNvSpPr/>
              <p:nvPr/>
            </p:nvSpPr>
            <p:spPr>
              <a:xfrm>
                <a:off x="9120771" y="4974433"/>
                <a:ext cx="275880" cy="165528"/>
              </a:xfrm>
              <a:custGeom>
                <a:avLst/>
                <a:gdLst>
                  <a:gd name="connsiteX0" fmla="*/ 171735 w 275879"/>
                  <a:gd name="connsiteY0" fmla="*/ 159320 h 165527"/>
                  <a:gd name="connsiteX1" fmla="*/ 10345 w 275879"/>
                  <a:gd name="connsiteY1" fmla="*/ 159320 h 165527"/>
                  <a:gd name="connsiteX2" fmla="*/ 117938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71735" y="159320"/>
                    </a:moveTo>
                    <a:lnTo>
                      <a:pt x="10345" y="159320"/>
                    </a:lnTo>
                    <a:lnTo>
                      <a:pt x="117938" y="10345"/>
                    </a:lnTo>
                    <a:lnTo>
                      <a:pt x="272431" y="10345"/>
                    </a:lnTo>
                    <a:close/>
                  </a:path>
                </a:pathLst>
              </a:custGeom>
              <a:grpFill/>
              <a:ln w="9525" cap="flat">
                <a:noFill/>
                <a:prstDash val="solid"/>
                <a:miter/>
              </a:ln>
            </p:spPr>
            <p:txBody>
              <a:bodyPr rtlCol="0" anchor="ctr"/>
              <a:lstStyle/>
              <a:p>
                <a:endParaRPr lang="id-ID"/>
              </a:p>
            </p:txBody>
          </p:sp>
          <p:sp>
            <p:nvSpPr>
              <p:cNvPr id="45" name="Freeform: Shape 44">
                <a:extLst>
                  <a:ext uri="{FF2B5EF4-FFF2-40B4-BE49-F238E27FC236}">
                    <a16:creationId xmlns:a16="http://schemas.microsoft.com/office/drawing/2014/main" id="{8D133DE3-2565-4EA6-9E61-11FEDE3B76FB}"/>
                  </a:ext>
                </a:extLst>
              </p:cNvPr>
              <p:cNvSpPr/>
              <p:nvPr/>
            </p:nvSpPr>
            <p:spPr>
              <a:xfrm>
                <a:off x="9425618" y="4974433"/>
                <a:ext cx="275880" cy="165528"/>
              </a:xfrm>
              <a:custGeom>
                <a:avLst/>
                <a:gdLst>
                  <a:gd name="connsiteX0" fmla="*/ 167597 w 275879"/>
                  <a:gd name="connsiteY0" fmla="*/ 159320 h 165527"/>
                  <a:gd name="connsiteX1" fmla="*/ 10345 w 275879"/>
                  <a:gd name="connsiteY1" fmla="*/ 159320 h 165527"/>
                  <a:gd name="connsiteX2" fmla="*/ 113800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7597" y="159320"/>
                    </a:moveTo>
                    <a:lnTo>
                      <a:pt x="10345" y="159320"/>
                    </a:lnTo>
                    <a:lnTo>
                      <a:pt x="113800" y="10345"/>
                    </a:lnTo>
                    <a:lnTo>
                      <a:pt x="272431" y="10345"/>
                    </a:lnTo>
                    <a:close/>
                  </a:path>
                </a:pathLst>
              </a:custGeom>
              <a:grpFill/>
              <a:ln w="9525" cap="flat">
                <a:noFill/>
                <a:prstDash val="solid"/>
                <a:miter/>
              </a:ln>
            </p:spPr>
            <p:txBody>
              <a:bodyPr rtlCol="0" anchor="ctr"/>
              <a:lstStyle/>
              <a:p>
                <a:endParaRPr lang="id-ID"/>
              </a:p>
            </p:txBody>
          </p:sp>
          <p:sp>
            <p:nvSpPr>
              <p:cNvPr id="46" name="Freeform: Shape 45">
                <a:extLst>
                  <a:ext uri="{FF2B5EF4-FFF2-40B4-BE49-F238E27FC236}">
                    <a16:creationId xmlns:a16="http://schemas.microsoft.com/office/drawing/2014/main" id="{859805A8-63F1-452E-A460-8A916A59B9EF}"/>
                  </a:ext>
                </a:extLst>
              </p:cNvPr>
              <p:cNvSpPr/>
              <p:nvPr/>
            </p:nvSpPr>
            <p:spPr>
              <a:xfrm>
                <a:off x="8818683" y="4974433"/>
                <a:ext cx="275880" cy="165528"/>
              </a:xfrm>
              <a:custGeom>
                <a:avLst/>
                <a:gdLst>
                  <a:gd name="connsiteX0" fmla="*/ 272431 w 275879"/>
                  <a:gd name="connsiteY0" fmla="*/ 10345 h 165527"/>
                  <a:gd name="connsiteX1" fmla="*/ 109662 w 275879"/>
                  <a:gd name="connsiteY1" fmla="*/ 10345 h 165527"/>
                  <a:gd name="connsiteX2" fmla="*/ 10345 w 275879"/>
                  <a:gd name="connsiteY2" fmla="*/ 159320 h 165527"/>
                  <a:gd name="connsiteX3" fmla="*/ 163458 w 275879"/>
                  <a:gd name="connsiteY3" fmla="*/ 159320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2431" y="10345"/>
                    </a:moveTo>
                    <a:lnTo>
                      <a:pt x="109662" y="10345"/>
                    </a:lnTo>
                    <a:lnTo>
                      <a:pt x="10345" y="159320"/>
                    </a:lnTo>
                    <a:lnTo>
                      <a:pt x="163458" y="159320"/>
                    </a:lnTo>
                    <a:close/>
                  </a:path>
                </a:pathLst>
              </a:custGeom>
              <a:grpFill/>
              <a:ln w="9525" cap="flat">
                <a:noFill/>
                <a:prstDash val="solid"/>
                <a:miter/>
              </a:ln>
            </p:spPr>
            <p:txBody>
              <a:bodyPr rtlCol="0" anchor="ctr"/>
              <a:lstStyle/>
              <a:p>
                <a:endParaRPr lang="id-ID"/>
              </a:p>
            </p:txBody>
          </p:sp>
          <p:sp>
            <p:nvSpPr>
              <p:cNvPr id="47" name="Freeform: Shape 46">
                <a:extLst>
                  <a:ext uri="{FF2B5EF4-FFF2-40B4-BE49-F238E27FC236}">
                    <a16:creationId xmlns:a16="http://schemas.microsoft.com/office/drawing/2014/main" id="{43E55618-18AC-4688-8EF2-EACEBE177181}"/>
                  </a:ext>
                </a:extLst>
              </p:cNvPr>
              <p:cNvSpPr/>
              <p:nvPr/>
            </p:nvSpPr>
            <p:spPr>
              <a:xfrm>
                <a:off x="8915241" y="5282038"/>
                <a:ext cx="275880" cy="165528"/>
              </a:xfrm>
              <a:custGeom>
                <a:avLst/>
                <a:gdLst>
                  <a:gd name="connsiteX0" fmla="*/ 159320 w 275879"/>
                  <a:gd name="connsiteY0" fmla="*/ 160700 h 165527"/>
                  <a:gd name="connsiteX1" fmla="*/ 10345 w 275879"/>
                  <a:gd name="connsiteY1" fmla="*/ 160700 h 165527"/>
                  <a:gd name="connsiteX2" fmla="*/ 111041 w 275879"/>
                  <a:gd name="connsiteY2" fmla="*/ 10345 h 165527"/>
                  <a:gd name="connsiteX3" fmla="*/ 275190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9320" y="160700"/>
                    </a:moveTo>
                    <a:lnTo>
                      <a:pt x="10345" y="160700"/>
                    </a:lnTo>
                    <a:lnTo>
                      <a:pt x="111041" y="10345"/>
                    </a:lnTo>
                    <a:lnTo>
                      <a:pt x="275190" y="10345"/>
                    </a:lnTo>
                    <a:close/>
                  </a:path>
                </a:pathLst>
              </a:custGeom>
              <a:grpFill/>
              <a:ln w="9525" cap="flat">
                <a:noFill/>
                <a:prstDash val="solid"/>
                <a:miter/>
              </a:ln>
            </p:spPr>
            <p:txBody>
              <a:bodyPr rtlCol="0" anchor="ctr"/>
              <a:lstStyle/>
              <a:p>
                <a:endParaRPr lang="id-ID"/>
              </a:p>
            </p:txBody>
          </p:sp>
          <p:sp>
            <p:nvSpPr>
              <p:cNvPr id="48" name="Freeform: Shape 47">
                <a:extLst>
                  <a:ext uri="{FF2B5EF4-FFF2-40B4-BE49-F238E27FC236}">
                    <a16:creationId xmlns:a16="http://schemas.microsoft.com/office/drawing/2014/main" id="{AF9A122E-B968-4053-A206-3ACF48BCAE4A}"/>
                  </a:ext>
                </a:extLst>
              </p:cNvPr>
              <p:cNvSpPr/>
              <p:nvPr/>
            </p:nvSpPr>
            <p:spPr>
              <a:xfrm>
                <a:off x="9220087" y="5282038"/>
                <a:ext cx="275880" cy="165528"/>
              </a:xfrm>
              <a:custGeom>
                <a:avLst/>
                <a:gdLst>
                  <a:gd name="connsiteX0" fmla="*/ 162079 w 275879"/>
                  <a:gd name="connsiteY0" fmla="*/ 160700 h 165527"/>
                  <a:gd name="connsiteX1" fmla="*/ 10345 w 275879"/>
                  <a:gd name="connsiteY1" fmla="*/ 160700 h 165527"/>
                  <a:gd name="connsiteX2" fmla="*/ 111042 w 275879"/>
                  <a:gd name="connsiteY2" fmla="*/ 10345 h 165527"/>
                  <a:gd name="connsiteX3" fmla="*/ 268293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2079" y="160700"/>
                    </a:moveTo>
                    <a:lnTo>
                      <a:pt x="10345" y="160700"/>
                    </a:lnTo>
                    <a:lnTo>
                      <a:pt x="111042" y="10345"/>
                    </a:lnTo>
                    <a:lnTo>
                      <a:pt x="268293" y="10345"/>
                    </a:lnTo>
                    <a:close/>
                  </a:path>
                </a:pathLst>
              </a:custGeom>
              <a:grpFill/>
              <a:ln w="9525" cap="flat">
                <a:noFill/>
                <a:prstDash val="solid"/>
                <a:miter/>
              </a:ln>
            </p:spPr>
            <p:txBody>
              <a:bodyPr rtlCol="0" anchor="ctr"/>
              <a:lstStyle/>
              <a:p>
                <a:endParaRPr lang="id-ID"/>
              </a:p>
            </p:txBody>
          </p:sp>
          <p:sp>
            <p:nvSpPr>
              <p:cNvPr id="49" name="Freeform: Shape 48">
                <a:extLst>
                  <a:ext uri="{FF2B5EF4-FFF2-40B4-BE49-F238E27FC236}">
                    <a16:creationId xmlns:a16="http://schemas.microsoft.com/office/drawing/2014/main" id="{7CA85401-FD49-43BB-AF68-CAF1EB53D9D0}"/>
                  </a:ext>
                </a:extLst>
              </p:cNvPr>
              <p:cNvSpPr/>
              <p:nvPr/>
            </p:nvSpPr>
            <p:spPr>
              <a:xfrm>
                <a:off x="8602117" y="5282038"/>
                <a:ext cx="275880" cy="165528"/>
              </a:xfrm>
              <a:custGeom>
                <a:avLst/>
                <a:gdLst>
                  <a:gd name="connsiteX0" fmla="*/ 277949 w 275879"/>
                  <a:gd name="connsiteY0" fmla="*/ 10345 h 165527"/>
                  <a:gd name="connsiteX1" fmla="*/ 123456 w 275879"/>
                  <a:gd name="connsiteY1" fmla="*/ 10345 h 165527"/>
                  <a:gd name="connsiteX2" fmla="*/ 10345 w 275879"/>
                  <a:gd name="connsiteY2" fmla="*/ 160700 h 165527"/>
                  <a:gd name="connsiteX3" fmla="*/ 159320 w 275879"/>
                  <a:gd name="connsiteY3" fmla="*/ 160700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7949" y="10345"/>
                    </a:moveTo>
                    <a:lnTo>
                      <a:pt x="123456" y="10345"/>
                    </a:lnTo>
                    <a:lnTo>
                      <a:pt x="10345" y="160700"/>
                    </a:lnTo>
                    <a:lnTo>
                      <a:pt x="159320" y="160700"/>
                    </a:lnTo>
                    <a:close/>
                  </a:path>
                </a:pathLst>
              </a:custGeom>
              <a:grpFill/>
              <a:ln w="9525" cap="flat">
                <a:noFill/>
                <a:prstDash val="solid"/>
                <a:miter/>
              </a:ln>
            </p:spPr>
            <p:txBody>
              <a:bodyPr rtlCol="0" anchor="ctr"/>
              <a:lstStyle/>
              <a:p>
                <a:endParaRPr lang="id-ID"/>
              </a:p>
            </p:txBody>
          </p:sp>
          <p:sp>
            <p:nvSpPr>
              <p:cNvPr id="50" name="Freeform: Shape 49">
                <a:extLst>
                  <a:ext uri="{FF2B5EF4-FFF2-40B4-BE49-F238E27FC236}">
                    <a16:creationId xmlns:a16="http://schemas.microsoft.com/office/drawing/2014/main" id="{AC89C983-9830-463A-882F-24D98E4D3E17}"/>
                  </a:ext>
                </a:extLst>
              </p:cNvPr>
              <p:cNvSpPr/>
              <p:nvPr/>
            </p:nvSpPr>
            <p:spPr>
              <a:xfrm>
                <a:off x="8650396" y="5432392"/>
                <a:ext cx="275880" cy="165528"/>
              </a:xfrm>
              <a:custGeom>
                <a:avLst/>
                <a:gdLst>
                  <a:gd name="connsiteX0" fmla="*/ 173114 w 275879"/>
                  <a:gd name="connsiteY0" fmla="*/ 160700 h 165527"/>
                  <a:gd name="connsiteX1" fmla="*/ 10345 w 275879"/>
                  <a:gd name="connsiteY1" fmla="*/ 160700 h 165527"/>
                  <a:gd name="connsiteX2" fmla="*/ 111041 w 275879"/>
                  <a:gd name="connsiteY2" fmla="*/ 10345 h 165527"/>
                  <a:gd name="connsiteX3" fmla="*/ 275190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73114" y="160700"/>
                    </a:moveTo>
                    <a:lnTo>
                      <a:pt x="10345" y="160700"/>
                    </a:lnTo>
                    <a:lnTo>
                      <a:pt x="111041" y="10345"/>
                    </a:lnTo>
                    <a:lnTo>
                      <a:pt x="275190" y="10345"/>
                    </a:lnTo>
                    <a:close/>
                  </a:path>
                </a:pathLst>
              </a:custGeom>
              <a:grpFill/>
              <a:ln w="9525" cap="flat">
                <a:noFill/>
                <a:prstDash val="solid"/>
                <a:miter/>
              </a:ln>
            </p:spPr>
            <p:txBody>
              <a:bodyPr rtlCol="0" anchor="ctr"/>
              <a:lstStyle/>
              <a:p>
                <a:endParaRPr lang="id-ID"/>
              </a:p>
            </p:txBody>
          </p:sp>
          <p:sp>
            <p:nvSpPr>
              <p:cNvPr id="51" name="Freeform: Shape 50">
                <a:extLst>
                  <a:ext uri="{FF2B5EF4-FFF2-40B4-BE49-F238E27FC236}">
                    <a16:creationId xmlns:a16="http://schemas.microsoft.com/office/drawing/2014/main" id="{2F015C49-0302-4EED-BF86-DCB76D365F84}"/>
                  </a:ext>
                </a:extLst>
              </p:cNvPr>
              <p:cNvSpPr/>
              <p:nvPr/>
            </p:nvSpPr>
            <p:spPr>
              <a:xfrm>
                <a:off x="8958002" y="5432392"/>
                <a:ext cx="275880" cy="165528"/>
              </a:xfrm>
              <a:custGeom>
                <a:avLst/>
                <a:gdLst>
                  <a:gd name="connsiteX0" fmla="*/ 159321 w 275879"/>
                  <a:gd name="connsiteY0" fmla="*/ 160700 h 165527"/>
                  <a:gd name="connsiteX1" fmla="*/ 10345 w 275879"/>
                  <a:gd name="connsiteY1" fmla="*/ 160700 h 165527"/>
                  <a:gd name="connsiteX2" fmla="*/ 116559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9321" y="160700"/>
                    </a:moveTo>
                    <a:lnTo>
                      <a:pt x="10345" y="160700"/>
                    </a:lnTo>
                    <a:lnTo>
                      <a:pt x="116559" y="10345"/>
                    </a:lnTo>
                    <a:lnTo>
                      <a:pt x="272431" y="10345"/>
                    </a:lnTo>
                    <a:close/>
                  </a:path>
                </a:pathLst>
              </a:custGeom>
              <a:grpFill/>
              <a:ln w="9525" cap="flat">
                <a:noFill/>
                <a:prstDash val="solid"/>
                <a:miter/>
              </a:ln>
            </p:spPr>
            <p:txBody>
              <a:bodyPr rtlCol="0" anchor="ctr"/>
              <a:lstStyle/>
              <a:p>
                <a:endParaRPr lang="id-ID"/>
              </a:p>
            </p:txBody>
          </p:sp>
          <p:sp>
            <p:nvSpPr>
              <p:cNvPr id="52" name="Freeform: Shape 51">
                <a:extLst>
                  <a:ext uri="{FF2B5EF4-FFF2-40B4-BE49-F238E27FC236}">
                    <a16:creationId xmlns:a16="http://schemas.microsoft.com/office/drawing/2014/main" id="{49B01683-9BCD-4763-BCBD-A1844576CFEF}"/>
                  </a:ext>
                </a:extLst>
              </p:cNvPr>
              <p:cNvSpPr/>
              <p:nvPr/>
            </p:nvSpPr>
            <p:spPr>
              <a:xfrm>
                <a:off x="8351067" y="5432392"/>
                <a:ext cx="275880" cy="165528"/>
              </a:xfrm>
              <a:custGeom>
                <a:avLst/>
                <a:gdLst>
                  <a:gd name="connsiteX0" fmla="*/ 272431 w 275879"/>
                  <a:gd name="connsiteY0" fmla="*/ 10345 h 165527"/>
                  <a:gd name="connsiteX1" fmla="*/ 109662 w 275879"/>
                  <a:gd name="connsiteY1" fmla="*/ 10345 h 165527"/>
                  <a:gd name="connsiteX2" fmla="*/ 10345 w 275879"/>
                  <a:gd name="connsiteY2" fmla="*/ 160700 h 165527"/>
                  <a:gd name="connsiteX3" fmla="*/ 163459 w 275879"/>
                  <a:gd name="connsiteY3" fmla="*/ 160700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2431" y="10345"/>
                    </a:moveTo>
                    <a:lnTo>
                      <a:pt x="109662" y="10345"/>
                    </a:lnTo>
                    <a:lnTo>
                      <a:pt x="10345" y="160700"/>
                    </a:lnTo>
                    <a:lnTo>
                      <a:pt x="163459" y="160700"/>
                    </a:lnTo>
                    <a:close/>
                  </a:path>
                </a:pathLst>
              </a:custGeom>
              <a:grpFill/>
              <a:ln w="9525" cap="flat">
                <a:noFill/>
                <a:prstDash val="solid"/>
                <a:miter/>
              </a:ln>
            </p:spPr>
            <p:txBody>
              <a:bodyPr rtlCol="0" anchor="ctr"/>
              <a:lstStyle/>
              <a:p>
                <a:endParaRPr lang="id-ID"/>
              </a:p>
            </p:txBody>
          </p:sp>
          <p:sp>
            <p:nvSpPr>
              <p:cNvPr id="53" name="Freeform: Shape 52">
                <a:extLst>
                  <a:ext uri="{FF2B5EF4-FFF2-40B4-BE49-F238E27FC236}">
                    <a16:creationId xmlns:a16="http://schemas.microsoft.com/office/drawing/2014/main" id="{336FB5F2-EEEA-4BBB-979C-619B0FE4507A}"/>
                  </a:ext>
                </a:extLst>
              </p:cNvPr>
              <p:cNvSpPr/>
              <p:nvPr/>
            </p:nvSpPr>
            <p:spPr>
              <a:xfrm>
                <a:off x="8489007" y="5895870"/>
                <a:ext cx="262086" cy="179322"/>
              </a:xfrm>
              <a:custGeom>
                <a:avLst/>
                <a:gdLst>
                  <a:gd name="connsiteX0" fmla="*/ 157941 w 262085"/>
                  <a:gd name="connsiteY0" fmla="*/ 174494 h 179321"/>
                  <a:gd name="connsiteX1" fmla="*/ 10345 w 262085"/>
                  <a:gd name="connsiteY1" fmla="*/ 174494 h 179321"/>
                  <a:gd name="connsiteX2" fmla="*/ 112421 w 262085"/>
                  <a:gd name="connsiteY2" fmla="*/ 10345 h 179321"/>
                  <a:gd name="connsiteX3" fmla="*/ 261396 w 262085"/>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62085" h="179321">
                    <a:moveTo>
                      <a:pt x="157941" y="174494"/>
                    </a:moveTo>
                    <a:lnTo>
                      <a:pt x="10345" y="174494"/>
                    </a:lnTo>
                    <a:lnTo>
                      <a:pt x="112421" y="10345"/>
                    </a:lnTo>
                    <a:lnTo>
                      <a:pt x="261396" y="10345"/>
                    </a:lnTo>
                    <a:close/>
                  </a:path>
                </a:pathLst>
              </a:custGeom>
              <a:grpFill/>
              <a:ln w="9525" cap="flat">
                <a:noFill/>
                <a:prstDash val="solid"/>
                <a:miter/>
              </a:ln>
            </p:spPr>
            <p:txBody>
              <a:bodyPr rtlCol="0" anchor="ctr"/>
              <a:lstStyle/>
              <a:p>
                <a:endParaRPr lang="id-ID"/>
              </a:p>
            </p:txBody>
          </p:sp>
          <p:sp>
            <p:nvSpPr>
              <p:cNvPr id="54" name="Freeform: Shape 53">
                <a:extLst>
                  <a:ext uri="{FF2B5EF4-FFF2-40B4-BE49-F238E27FC236}">
                    <a16:creationId xmlns:a16="http://schemas.microsoft.com/office/drawing/2014/main" id="{E141286B-98BE-447E-90AB-CA708E4144B1}"/>
                  </a:ext>
                </a:extLst>
              </p:cNvPr>
              <p:cNvSpPr/>
              <p:nvPr/>
            </p:nvSpPr>
            <p:spPr>
              <a:xfrm>
                <a:off x="8791095" y="5895870"/>
                <a:ext cx="275880" cy="179322"/>
              </a:xfrm>
              <a:custGeom>
                <a:avLst/>
                <a:gdLst>
                  <a:gd name="connsiteX0" fmla="*/ 170355 w 275879"/>
                  <a:gd name="connsiteY0" fmla="*/ 174494 h 179321"/>
                  <a:gd name="connsiteX1" fmla="*/ 10345 w 275879"/>
                  <a:gd name="connsiteY1" fmla="*/ 174494 h 179321"/>
                  <a:gd name="connsiteX2" fmla="*/ 115179 w 275879"/>
                  <a:gd name="connsiteY2" fmla="*/ 10345 h 179321"/>
                  <a:gd name="connsiteX3" fmla="*/ 272431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70355" y="174494"/>
                    </a:moveTo>
                    <a:lnTo>
                      <a:pt x="10345" y="174494"/>
                    </a:lnTo>
                    <a:lnTo>
                      <a:pt x="115179" y="10345"/>
                    </a:lnTo>
                    <a:lnTo>
                      <a:pt x="272431" y="10345"/>
                    </a:lnTo>
                    <a:close/>
                  </a:path>
                </a:pathLst>
              </a:custGeom>
              <a:grpFill/>
              <a:ln w="9525" cap="flat">
                <a:noFill/>
                <a:prstDash val="solid"/>
                <a:miter/>
              </a:ln>
            </p:spPr>
            <p:txBody>
              <a:bodyPr rtlCol="0" anchor="ctr"/>
              <a:lstStyle/>
              <a:p>
                <a:endParaRPr lang="id-ID"/>
              </a:p>
            </p:txBody>
          </p:sp>
          <p:sp>
            <p:nvSpPr>
              <p:cNvPr id="55" name="Freeform: Shape 54">
                <a:extLst>
                  <a:ext uri="{FF2B5EF4-FFF2-40B4-BE49-F238E27FC236}">
                    <a16:creationId xmlns:a16="http://schemas.microsoft.com/office/drawing/2014/main" id="{E7645110-0982-45FB-8F73-8431634CB1F1}"/>
                  </a:ext>
                </a:extLst>
              </p:cNvPr>
              <p:cNvSpPr/>
              <p:nvPr/>
            </p:nvSpPr>
            <p:spPr>
              <a:xfrm>
                <a:off x="8174504" y="5895870"/>
                <a:ext cx="275880" cy="179322"/>
              </a:xfrm>
              <a:custGeom>
                <a:avLst/>
                <a:gdLst>
                  <a:gd name="connsiteX0" fmla="*/ 265534 w 275879"/>
                  <a:gd name="connsiteY0" fmla="*/ 10345 h 179321"/>
                  <a:gd name="connsiteX1" fmla="*/ 111041 w 275879"/>
                  <a:gd name="connsiteY1" fmla="*/ 10345 h 179321"/>
                  <a:gd name="connsiteX2" fmla="*/ 10345 w 275879"/>
                  <a:gd name="connsiteY2" fmla="*/ 174494 h 179321"/>
                  <a:gd name="connsiteX3" fmla="*/ 170356 w 275879"/>
                  <a:gd name="connsiteY3" fmla="*/ 174494 h 179321"/>
                </a:gdLst>
                <a:ahLst/>
                <a:cxnLst>
                  <a:cxn ang="0">
                    <a:pos x="connsiteX0" y="connsiteY0"/>
                  </a:cxn>
                  <a:cxn ang="0">
                    <a:pos x="connsiteX1" y="connsiteY1"/>
                  </a:cxn>
                  <a:cxn ang="0">
                    <a:pos x="connsiteX2" y="connsiteY2"/>
                  </a:cxn>
                  <a:cxn ang="0">
                    <a:pos x="connsiteX3" y="connsiteY3"/>
                  </a:cxn>
                </a:cxnLst>
                <a:rect l="l" t="t" r="r" b="b"/>
                <a:pathLst>
                  <a:path w="275879" h="179321">
                    <a:moveTo>
                      <a:pt x="265534" y="10345"/>
                    </a:moveTo>
                    <a:lnTo>
                      <a:pt x="111041" y="10345"/>
                    </a:lnTo>
                    <a:lnTo>
                      <a:pt x="10345" y="174494"/>
                    </a:lnTo>
                    <a:lnTo>
                      <a:pt x="170356" y="174494"/>
                    </a:lnTo>
                    <a:close/>
                  </a:path>
                </a:pathLst>
              </a:custGeom>
              <a:grpFill/>
              <a:ln w="9525" cap="flat">
                <a:noFill/>
                <a:prstDash val="solid"/>
                <a:miter/>
              </a:ln>
            </p:spPr>
            <p:txBody>
              <a:bodyPr rtlCol="0" anchor="ctr"/>
              <a:lstStyle/>
              <a:p>
                <a:endParaRPr lang="id-ID"/>
              </a:p>
            </p:txBody>
          </p:sp>
          <p:sp>
            <p:nvSpPr>
              <p:cNvPr id="56" name="Freeform: Shape 55">
                <a:extLst>
                  <a:ext uri="{FF2B5EF4-FFF2-40B4-BE49-F238E27FC236}">
                    <a16:creationId xmlns:a16="http://schemas.microsoft.com/office/drawing/2014/main" id="{E4E3FB65-66C9-42B2-960E-EEB331697996}"/>
                  </a:ext>
                </a:extLst>
              </p:cNvPr>
              <p:cNvSpPr/>
              <p:nvPr/>
            </p:nvSpPr>
            <p:spPr>
              <a:xfrm>
                <a:off x="8694537" y="5582747"/>
                <a:ext cx="275880" cy="179322"/>
              </a:xfrm>
              <a:custGeom>
                <a:avLst/>
                <a:gdLst>
                  <a:gd name="connsiteX0" fmla="*/ 171735 w 275879"/>
                  <a:gd name="connsiteY0" fmla="*/ 173115 h 179321"/>
                  <a:gd name="connsiteX1" fmla="*/ 10345 w 275879"/>
                  <a:gd name="connsiteY1" fmla="*/ 173115 h 179321"/>
                  <a:gd name="connsiteX2" fmla="*/ 117938 w 275879"/>
                  <a:gd name="connsiteY2" fmla="*/ 10345 h 179321"/>
                  <a:gd name="connsiteX3" fmla="*/ 273810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71735" y="173115"/>
                    </a:moveTo>
                    <a:lnTo>
                      <a:pt x="10345" y="173115"/>
                    </a:lnTo>
                    <a:lnTo>
                      <a:pt x="117938" y="10345"/>
                    </a:lnTo>
                    <a:lnTo>
                      <a:pt x="273810" y="10345"/>
                    </a:lnTo>
                    <a:close/>
                  </a:path>
                </a:pathLst>
              </a:custGeom>
              <a:grpFill/>
              <a:ln w="9525" cap="flat">
                <a:noFill/>
                <a:prstDash val="solid"/>
                <a:miter/>
              </a:ln>
            </p:spPr>
            <p:txBody>
              <a:bodyPr rtlCol="0" anchor="ctr"/>
              <a:lstStyle/>
              <a:p>
                <a:endParaRPr lang="id-ID"/>
              </a:p>
            </p:txBody>
          </p:sp>
          <p:sp>
            <p:nvSpPr>
              <p:cNvPr id="57" name="Freeform: Shape 56">
                <a:extLst>
                  <a:ext uri="{FF2B5EF4-FFF2-40B4-BE49-F238E27FC236}">
                    <a16:creationId xmlns:a16="http://schemas.microsoft.com/office/drawing/2014/main" id="{73FEF997-7C63-485C-AFBC-9334DFAE367D}"/>
                  </a:ext>
                </a:extLst>
              </p:cNvPr>
              <p:cNvSpPr/>
              <p:nvPr/>
            </p:nvSpPr>
            <p:spPr>
              <a:xfrm>
                <a:off x="8996625" y="5582747"/>
                <a:ext cx="275880" cy="179322"/>
              </a:xfrm>
              <a:custGeom>
                <a:avLst/>
                <a:gdLst>
                  <a:gd name="connsiteX0" fmla="*/ 171735 w 275879"/>
                  <a:gd name="connsiteY0" fmla="*/ 173115 h 179321"/>
                  <a:gd name="connsiteX1" fmla="*/ 10345 w 275879"/>
                  <a:gd name="connsiteY1" fmla="*/ 173115 h 179321"/>
                  <a:gd name="connsiteX2" fmla="*/ 117938 w 275879"/>
                  <a:gd name="connsiteY2" fmla="*/ 10345 h 179321"/>
                  <a:gd name="connsiteX3" fmla="*/ 272431 w 275879"/>
                  <a:gd name="connsiteY3" fmla="*/ 10345 h 179321"/>
                </a:gdLst>
                <a:ahLst/>
                <a:cxnLst>
                  <a:cxn ang="0">
                    <a:pos x="connsiteX0" y="connsiteY0"/>
                  </a:cxn>
                  <a:cxn ang="0">
                    <a:pos x="connsiteX1" y="connsiteY1"/>
                  </a:cxn>
                  <a:cxn ang="0">
                    <a:pos x="connsiteX2" y="connsiteY2"/>
                  </a:cxn>
                  <a:cxn ang="0">
                    <a:pos x="connsiteX3" y="connsiteY3"/>
                  </a:cxn>
                </a:cxnLst>
                <a:rect l="l" t="t" r="r" b="b"/>
                <a:pathLst>
                  <a:path w="275879" h="179321">
                    <a:moveTo>
                      <a:pt x="171735" y="173115"/>
                    </a:moveTo>
                    <a:lnTo>
                      <a:pt x="10345" y="173115"/>
                    </a:lnTo>
                    <a:lnTo>
                      <a:pt x="117938" y="10345"/>
                    </a:lnTo>
                    <a:lnTo>
                      <a:pt x="272431" y="10345"/>
                    </a:lnTo>
                    <a:close/>
                  </a:path>
                </a:pathLst>
              </a:custGeom>
              <a:grpFill/>
              <a:ln w="9525" cap="flat">
                <a:noFill/>
                <a:prstDash val="solid"/>
                <a:miter/>
              </a:ln>
            </p:spPr>
            <p:txBody>
              <a:bodyPr rtlCol="0" anchor="ctr"/>
              <a:lstStyle/>
              <a:p>
                <a:endParaRPr lang="id-ID"/>
              </a:p>
            </p:txBody>
          </p:sp>
          <p:sp>
            <p:nvSpPr>
              <p:cNvPr id="58" name="Freeform: Shape 57">
                <a:extLst>
                  <a:ext uri="{FF2B5EF4-FFF2-40B4-BE49-F238E27FC236}">
                    <a16:creationId xmlns:a16="http://schemas.microsoft.com/office/drawing/2014/main" id="{86976090-FA72-4DE5-B71C-839CFCAE221F}"/>
                  </a:ext>
                </a:extLst>
              </p:cNvPr>
              <p:cNvSpPr/>
              <p:nvPr/>
            </p:nvSpPr>
            <p:spPr>
              <a:xfrm>
                <a:off x="8391070" y="5582747"/>
                <a:ext cx="275880" cy="193116"/>
              </a:xfrm>
              <a:custGeom>
                <a:avLst/>
                <a:gdLst>
                  <a:gd name="connsiteX0" fmla="*/ 269672 w 275879"/>
                  <a:gd name="connsiteY0" fmla="*/ 10345 h 193115"/>
                  <a:gd name="connsiteX1" fmla="*/ 120697 w 275879"/>
                  <a:gd name="connsiteY1" fmla="*/ 10345 h 193115"/>
                  <a:gd name="connsiteX2" fmla="*/ 10345 w 275879"/>
                  <a:gd name="connsiteY2" fmla="*/ 182770 h 193115"/>
                  <a:gd name="connsiteX3" fmla="*/ 159320 w 275879"/>
                  <a:gd name="connsiteY3" fmla="*/ 182770 h 193115"/>
                </a:gdLst>
                <a:ahLst/>
                <a:cxnLst>
                  <a:cxn ang="0">
                    <a:pos x="connsiteX0" y="connsiteY0"/>
                  </a:cxn>
                  <a:cxn ang="0">
                    <a:pos x="connsiteX1" y="connsiteY1"/>
                  </a:cxn>
                  <a:cxn ang="0">
                    <a:pos x="connsiteX2" y="connsiteY2"/>
                  </a:cxn>
                  <a:cxn ang="0">
                    <a:pos x="connsiteX3" y="connsiteY3"/>
                  </a:cxn>
                </a:cxnLst>
                <a:rect l="l" t="t" r="r" b="b"/>
                <a:pathLst>
                  <a:path w="275879" h="193115">
                    <a:moveTo>
                      <a:pt x="269672" y="10345"/>
                    </a:moveTo>
                    <a:lnTo>
                      <a:pt x="120697" y="10345"/>
                    </a:lnTo>
                    <a:lnTo>
                      <a:pt x="10345" y="182770"/>
                    </a:lnTo>
                    <a:lnTo>
                      <a:pt x="159320" y="182770"/>
                    </a:lnTo>
                    <a:close/>
                  </a:path>
                </a:pathLst>
              </a:custGeom>
              <a:grpFill/>
              <a:ln w="9525" cap="flat">
                <a:noFill/>
                <a:prstDash val="solid"/>
                <a:miter/>
              </a:ln>
            </p:spPr>
            <p:txBody>
              <a:bodyPr rtlCol="0" anchor="ctr"/>
              <a:lstStyle/>
              <a:p>
                <a:endParaRPr lang="id-ID"/>
              </a:p>
            </p:txBody>
          </p:sp>
          <p:sp>
            <p:nvSpPr>
              <p:cNvPr id="59" name="Freeform: Shape 58">
                <a:extLst>
                  <a:ext uri="{FF2B5EF4-FFF2-40B4-BE49-F238E27FC236}">
                    <a16:creationId xmlns:a16="http://schemas.microsoft.com/office/drawing/2014/main" id="{4B7B8612-8DF5-4230-96F5-CFA044244855}"/>
                  </a:ext>
                </a:extLst>
              </p:cNvPr>
              <p:cNvSpPr/>
              <p:nvPr/>
            </p:nvSpPr>
            <p:spPr>
              <a:xfrm>
                <a:off x="8429693" y="5755171"/>
                <a:ext cx="275880" cy="151734"/>
              </a:xfrm>
              <a:custGeom>
                <a:avLst/>
                <a:gdLst>
                  <a:gd name="connsiteX0" fmla="*/ 171735 w 275879"/>
                  <a:gd name="connsiteY0" fmla="*/ 151044 h 151733"/>
                  <a:gd name="connsiteX1" fmla="*/ 10345 w 275879"/>
                  <a:gd name="connsiteY1" fmla="*/ 151044 h 151733"/>
                  <a:gd name="connsiteX2" fmla="*/ 120697 w 275879"/>
                  <a:gd name="connsiteY2" fmla="*/ 10345 h 151733"/>
                  <a:gd name="connsiteX3" fmla="*/ 275190 w 275879"/>
                  <a:gd name="connsiteY3" fmla="*/ 10345 h 151733"/>
                </a:gdLst>
                <a:ahLst/>
                <a:cxnLst>
                  <a:cxn ang="0">
                    <a:pos x="connsiteX0" y="connsiteY0"/>
                  </a:cxn>
                  <a:cxn ang="0">
                    <a:pos x="connsiteX1" y="connsiteY1"/>
                  </a:cxn>
                  <a:cxn ang="0">
                    <a:pos x="connsiteX2" y="connsiteY2"/>
                  </a:cxn>
                  <a:cxn ang="0">
                    <a:pos x="connsiteX3" y="connsiteY3"/>
                  </a:cxn>
                </a:cxnLst>
                <a:rect l="l" t="t" r="r" b="b"/>
                <a:pathLst>
                  <a:path w="275879" h="151733">
                    <a:moveTo>
                      <a:pt x="171735" y="151044"/>
                    </a:moveTo>
                    <a:lnTo>
                      <a:pt x="10345" y="151044"/>
                    </a:lnTo>
                    <a:lnTo>
                      <a:pt x="120697" y="10345"/>
                    </a:lnTo>
                    <a:lnTo>
                      <a:pt x="275190" y="10345"/>
                    </a:lnTo>
                    <a:close/>
                  </a:path>
                </a:pathLst>
              </a:custGeom>
              <a:grpFill/>
              <a:ln w="9525" cap="flat">
                <a:noFill/>
                <a:prstDash val="solid"/>
                <a:miter/>
              </a:ln>
            </p:spPr>
            <p:txBody>
              <a:bodyPr rtlCol="0" anchor="ctr"/>
              <a:lstStyle/>
              <a:p>
                <a:endParaRPr lang="id-ID"/>
              </a:p>
            </p:txBody>
          </p:sp>
          <p:sp>
            <p:nvSpPr>
              <p:cNvPr id="60" name="Freeform: Shape 59">
                <a:extLst>
                  <a:ext uri="{FF2B5EF4-FFF2-40B4-BE49-F238E27FC236}">
                    <a16:creationId xmlns:a16="http://schemas.microsoft.com/office/drawing/2014/main" id="{A55243D0-18B4-4FBF-B610-B0D97B2F7432}"/>
                  </a:ext>
                </a:extLst>
              </p:cNvPr>
              <p:cNvSpPr/>
              <p:nvPr/>
            </p:nvSpPr>
            <p:spPr>
              <a:xfrm>
                <a:off x="8740057" y="5755171"/>
                <a:ext cx="275880" cy="151734"/>
              </a:xfrm>
              <a:custGeom>
                <a:avLst/>
                <a:gdLst>
                  <a:gd name="connsiteX0" fmla="*/ 166217 w 275879"/>
                  <a:gd name="connsiteY0" fmla="*/ 151044 h 151733"/>
                  <a:gd name="connsiteX1" fmla="*/ 10345 w 275879"/>
                  <a:gd name="connsiteY1" fmla="*/ 151044 h 151733"/>
                  <a:gd name="connsiteX2" fmla="*/ 126215 w 275879"/>
                  <a:gd name="connsiteY2" fmla="*/ 10345 h 151733"/>
                  <a:gd name="connsiteX3" fmla="*/ 266914 w 275879"/>
                  <a:gd name="connsiteY3" fmla="*/ 10345 h 151733"/>
                </a:gdLst>
                <a:ahLst/>
                <a:cxnLst>
                  <a:cxn ang="0">
                    <a:pos x="connsiteX0" y="connsiteY0"/>
                  </a:cxn>
                  <a:cxn ang="0">
                    <a:pos x="connsiteX1" y="connsiteY1"/>
                  </a:cxn>
                  <a:cxn ang="0">
                    <a:pos x="connsiteX2" y="connsiteY2"/>
                  </a:cxn>
                  <a:cxn ang="0">
                    <a:pos x="connsiteX3" y="connsiteY3"/>
                  </a:cxn>
                </a:cxnLst>
                <a:rect l="l" t="t" r="r" b="b"/>
                <a:pathLst>
                  <a:path w="275879" h="151733">
                    <a:moveTo>
                      <a:pt x="166217" y="151044"/>
                    </a:moveTo>
                    <a:lnTo>
                      <a:pt x="10345" y="151044"/>
                    </a:lnTo>
                    <a:lnTo>
                      <a:pt x="126215" y="10345"/>
                    </a:lnTo>
                    <a:lnTo>
                      <a:pt x="266914" y="10345"/>
                    </a:lnTo>
                    <a:close/>
                  </a:path>
                </a:pathLst>
              </a:custGeom>
              <a:grpFill/>
              <a:ln w="9525" cap="flat">
                <a:noFill/>
                <a:prstDash val="solid"/>
                <a:miter/>
              </a:ln>
            </p:spPr>
            <p:txBody>
              <a:bodyPr rtlCol="0" anchor="ctr"/>
              <a:lstStyle/>
              <a:p>
                <a:endParaRPr lang="id-ID"/>
              </a:p>
            </p:txBody>
          </p:sp>
          <p:sp>
            <p:nvSpPr>
              <p:cNvPr id="61" name="Freeform: Shape 60">
                <a:extLst>
                  <a:ext uri="{FF2B5EF4-FFF2-40B4-BE49-F238E27FC236}">
                    <a16:creationId xmlns:a16="http://schemas.microsoft.com/office/drawing/2014/main" id="{CF70F034-E8DD-469B-9D9F-57288F6C3BF0}"/>
                  </a:ext>
                </a:extLst>
              </p:cNvPr>
              <p:cNvSpPr/>
              <p:nvPr/>
            </p:nvSpPr>
            <p:spPr>
              <a:xfrm>
                <a:off x="8134502" y="5755171"/>
                <a:ext cx="275880" cy="151734"/>
              </a:xfrm>
              <a:custGeom>
                <a:avLst/>
                <a:gdLst>
                  <a:gd name="connsiteX0" fmla="*/ 266914 w 275879"/>
                  <a:gd name="connsiteY0" fmla="*/ 10345 h 151733"/>
                  <a:gd name="connsiteX1" fmla="*/ 112421 w 275879"/>
                  <a:gd name="connsiteY1" fmla="*/ 10345 h 151733"/>
                  <a:gd name="connsiteX2" fmla="*/ 10345 w 275879"/>
                  <a:gd name="connsiteY2" fmla="*/ 151044 h 151733"/>
                  <a:gd name="connsiteX3" fmla="*/ 151044 w 275879"/>
                  <a:gd name="connsiteY3" fmla="*/ 151044 h 151733"/>
                </a:gdLst>
                <a:ahLst/>
                <a:cxnLst>
                  <a:cxn ang="0">
                    <a:pos x="connsiteX0" y="connsiteY0"/>
                  </a:cxn>
                  <a:cxn ang="0">
                    <a:pos x="connsiteX1" y="connsiteY1"/>
                  </a:cxn>
                  <a:cxn ang="0">
                    <a:pos x="connsiteX2" y="connsiteY2"/>
                  </a:cxn>
                  <a:cxn ang="0">
                    <a:pos x="connsiteX3" y="connsiteY3"/>
                  </a:cxn>
                </a:cxnLst>
                <a:rect l="l" t="t" r="r" b="b"/>
                <a:pathLst>
                  <a:path w="275879" h="151733">
                    <a:moveTo>
                      <a:pt x="266914" y="10345"/>
                    </a:moveTo>
                    <a:lnTo>
                      <a:pt x="112421" y="10345"/>
                    </a:lnTo>
                    <a:lnTo>
                      <a:pt x="10345" y="151044"/>
                    </a:lnTo>
                    <a:lnTo>
                      <a:pt x="151044" y="151044"/>
                    </a:lnTo>
                    <a:close/>
                  </a:path>
                </a:pathLst>
              </a:custGeom>
              <a:grpFill/>
              <a:ln w="9525" cap="flat">
                <a:noFill/>
                <a:prstDash val="solid"/>
                <a:miter/>
              </a:ln>
            </p:spPr>
            <p:txBody>
              <a:bodyPr rtlCol="0" anchor="ctr"/>
              <a:lstStyle/>
              <a:p>
                <a:endParaRPr lang="id-ID"/>
              </a:p>
            </p:txBody>
          </p:sp>
          <p:sp>
            <p:nvSpPr>
              <p:cNvPr id="62" name="Freeform: Shape 61">
                <a:extLst>
                  <a:ext uri="{FF2B5EF4-FFF2-40B4-BE49-F238E27FC236}">
                    <a16:creationId xmlns:a16="http://schemas.microsoft.com/office/drawing/2014/main" id="{42F1442D-C89D-42A5-9BCD-793C70B37CB7}"/>
                  </a:ext>
                </a:extLst>
              </p:cNvPr>
              <p:cNvSpPr/>
              <p:nvPr/>
            </p:nvSpPr>
            <p:spPr>
              <a:xfrm>
                <a:off x="8224162" y="6060018"/>
                <a:ext cx="275880" cy="165528"/>
              </a:xfrm>
              <a:custGeom>
                <a:avLst/>
                <a:gdLst>
                  <a:gd name="connsiteX0" fmla="*/ 171735 w 275879"/>
                  <a:gd name="connsiteY0" fmla="*/ 163459 h 165527"/>
                  <a:gd name="connsiteX1" fmla="*/ 10345 w 275879"/>
                  <a:gd name="connsiteY1" fmla="*/ 163459 h 165527"/>
                  <a:gd name="connsiteX2" fmla="*/ 120697 w 275879"/>
                  <a:gd name="connsiteY2" fmla="*/ 10345 h 165527"/>
                  <a:gd name="connsiteX3" fmla="*/ 275190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71735" y="163459"/>
                    </a:moveTo>
                    <a:lnTo>
                      <a:pt x="10345" y="163459"/>
                    </a:lnTo>
                    <a:lnTo>
                      <a:pt x="120697" y="10345"/>
                    </a:lnTo>
                    <a:lnTo>
                      <a:pt x="275190" y="10345"/>
                    </a:lnTo>
                    <a:close/>
                  </a:path>
                </a:pathLst>
              </a:custGeom>
              <a:grpFill/>
              <a:ln w="9525" cap="flat">
                <a:noFill/>
                <a:prstDash val="solid"/>
                <a:miter/>
              </a:ln>
            </p:spPr>
            <p:txBody>
              <a:bodyPr rtlCol="0" anchor="ctr"/>
              <a:lstStyle/>
              <a:p>
                <a:endParaRPr lang="id-ID"/>
              </a:p>
            </p:txBody>
          </p:sp>
          <p:sp>
            <p:nvSpPr>
              <p:cNvPr id="63" name="Freeform: Shape 62">
                <a:extLst>
                  <a:ext uri="{FF2B5EF4-FFF2-40B4-BE49-F238E27FC236}">
                    <a16:creationId xmlns:a16="http://schemas.microsoft.com/office/drawing/2014/main" id="{40D42407-C207-4B73-A9C8-8229D5A319E1}"/>
                  </a:ext>
                </a:extLst>
              </p:cNvPr>
              <p:cNvSpPr/>
              <p:nvPr/>
            </p:nvSpPr>
            <p:spPr>
              <a:xfrm>
                <a:off x="8529009" y="6060018"/>
                <a:ext cx="275880" cy="165528"/>
              </a:xfrm>
              <a:custGeom>
                <a:avLst/>
                <a:gdLst>
                  <a:gd name="connsiteX0" fmla="*/ 167597 w 275879"/>
                  <a:gd name="connsiteY0" fmla="*/ 163459 h 165527"/>
                  <a:gd name="connsiteX1" fmla="*/ 10345 w 275879"/>
                  <a:gd name="connsiteY1" fmla="*/ 163459 h 165527"/>
                  <a:gd name="connsiteX2" fmla="*/ 120697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7597" y="163459"/>
                    </a:moveTo>
                    <a:lnTo>
                      <a:pt x="10345" y="163459"/>
                    </a:lnTo>
                    <a:lnTo>
                      <a:pt x="120697" y="10345"/>
                    </a:lnTo>
                    <a:lnTo>
                      <a:pt x="272431" y="10345"/>
                    </a:lnTo>
                    <a:close/>
                  </a:path>
                </a:pathLst>
              </a:custGeom>
              <a:grpFill/>
              <a:ln w="9525" cap="flat">
                <a:noFill/>
                <a:prstDash val="solid"/>
                <a:miter/>
              </a:ln>
            </p:spPr>
            <p:txBody>
              <a:bodyPr rtlCol="0" anchor="ctr"/>
              <a:lstStyle/>
              <a:p>
                <a:endParaRPr lang="id-ID"/>
              </a:p>
            </p:txBody>
          </p:sp>
          <p:sp>
            <p:nvSpPr>
              <p:cNvPr id="64" name="Freeform: Shape 63">
                <a:extLst>
                  <a:ext uri="{FF2B5EF4-FFF2-40B4-BE49-F238E27FC236}">
                    <a16:creationId xmlns:a16="http://schemas.microsoft.com/office/drawing/2014/main" id="{A58564CB-4353-4AF9-A3C2-983AD1C615E4}"/>
                  </a:ext>
                </a:extLst>
              </p:cNvPr>
              <p:cNvSpPr/>
              <p:nvPr/>
            </p:nvSpPr>
            <p:spPr>
              <a:xfrm>
                <a:off x="7923453" y="6060018"/>
                <a:ext cx="275880" cy="165528"/>
              </a:xfrm>
              <a:custGeom>
                <a:avLst/>
                <a:gdLst>
                  <a:gd name="connsiteX0" fmla="*/ 269673 w 275879"/>
                  <a:gd name="connsiteY0" fmla="*/ 10345 h 165527"/>
                  <a:gd name="connsiteX1" fmla="*/ 111042 w 275879"/>
                  <a:gd name="connsiteY1" fmla="*/ 10345 h 165527"/>
                  <a:gd name="connsiteX2" fmla="*/ 10345 w 275879"/>
                  <a:gd name="connsiteY2" fmla="*/ 163459 h 165527"/>
                  <a:gd name="connsiteX3" fmla="*/ 164838 w 275879"/>
                  <a:gd name="connsiteY3" fmla="*/ 163459 h 165527"/>
                </a:gdLst>
                <a:ahLst/>
                <a:cxnLst>
                  <a:cxn ang="0">
                    <a:pos x="connsiteX0" y="connsiteY0"/>
                  </a:cxn>
                  <a:cxn ang="0">
                    <a:pos x="connsiteX1" y="connsiteY1"/>
                  </a:cxn>
                  <a:cxn ang="0">
                    <a:pos x="connsiteX2" y="connsiteY2"/>
                  </a:cxn>
                  <a:cxn ang="0">
                    <a:pos x="connsiteX3" y="connsiteY3"/>
                  </a:cxn>
                </a:cxnLst>
                <a:rect l="l" t="t" r="r" b="b"/>
                <a:pathLst>
                  <a:path w="275879" h="165527">
                    <a:moveTo>
                      <a:pt x="269673" y="10345"/>
                    </a:moveTo>
                    <a:lnTo>
                      <a:pt x="111042" y="10345"/>
                    </a:lnTo>
                    <a:lnTo>
                      <a:pt x="10345" y="163459"/>
                    </a:lnTo>
                    <a:lnTo>
                      <a:pt x="164838" y="163459"/>
                    </a:lnTo>
                    <a:close/>
                  </a:path>
                </a:pathLst>
              </a:custGeom>
              <a:grpFill/>
              <a:ln w="9525" cap="flat">
                <a:noFill/>
                <a:prstDash val="solid"/>
                <a:miter/>
              </a:ln>
            </p:spPr>
            <p:txBody>
              <a:bodyPr rtlCol="0" anchor="ctr"/>
              <a:lstStyle/>
              <a:p>
                <a:endParaRPr lang="id-ID"/>
              </a:p>
            </p:txBody>
          </p:sp>
          <p:sp>
            <p:nvSpPr>
              <p:cNvPr id="65" name="Freeform: Shape 64">
                <a:extLst>
                  <a:ext uri="{FF2B5EF4-FFF2-40B4-BE49-F238E27FC236}">
                    <a16:creationId xmlns:a16="http://schemas.microsoft.com/office/drawing/2014/main" id="{67D52CA9-AF45-4D8A-9844-07A26372575B}"/>
                  </a:ext>
                </a:extLst>
              </p:cNvPr>
              <p:cNvSpPr/>
              <p:nvPr/>
            </p:nvSpPr>
            <p:spPr>
              <a:xfrm>
                <a:off x="8275200" y="6213132"/>
                <a:ext cx="275880" cy="165528"/>
              </a:xfrm>
              <a:custGeom>
                <a:avLst/>
                <a:gdLst>
                  <a:gd name="connsiteX0" fmla="*/ 164838 w 275879"/>
                  <a:gd name="connsiteY0" fmla="*/ 167597 h 165527"/>
                  <a:gd name="connsiteX1" fmla="*/ 10345 w 275879"/>
                  <a:gd name="connsiteY1" fmla="*/ 167597 h 165527"/>
                  <a:gd name="connsiteX2" fmla="*/ 120697 w 275879"/>
                  <a:gd name="connsiteY2" fmla="*/ 10345 h 165527"/>
                  <a:gd name="connsiteX3" fmla="*/ 275190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7597"/>
                    </a:moveTo>
                    <a:lnTo>
                      <a:pt x="10345" y="167597"/>
                    </a:lnTo>
                    <a:lnTo>
                      <a:pt x="120697" y="10345"/>
                    </a:lnTo>
                    <a:lnTo>
                      <a:pt x="275190" y="10345"/>
                    </a:lnTo>
                    <a:close/>
                  </a:path>
                </a:pathLst>
              </a:custGeom>
              <a:grpFill/>
              <a:ln w="9525" cap="flat">
                <a:noFill/>
                <a:prstDash val="solid"/>
                <a:miter/>
              </a:ln>
            </p:spPr>
            <p:txBody>
              <a:bodyPr rtlCol="0" anchor="ctr"/>
              <a:lstStyle/>
              <a:p>
                <a:endParaRPr lang="id-ID"/>
              </a:p>
            </p:txBody>
          </p:sp>
          <p:sp>
            <p:nvSpPr>
              <p:cNvPr id="66" name="Freeform: Shape 65">
                <a:extLst>
                  <a:ext uri="{FF2B5EF4-FFF2-40B4-BE49-F238E27FC236}">
                    <a16:creationId xmlns:a16="http://schemas.microsoft.com/office/drawing/2014/main" id="{0A75399F-1819-491F-B432-89550E8E9CC0}"/>
                  </a:ext>
                </a:extLst>
              </p:cNvPr>
              <p:cNvSpPr/>
              <p:nvPr/>
            </p:nvSpPr>
            <p:spPr>
              <a:xfrm>
                <a:off x="8585564" y="6213132"/>
                <a:ext cx="275880" cy="165528"/>
              </a:xfrm>
              <a:custGeom>
                <a:avLst/>
                <a:gdLst>
                  <a:gd name="connsiteX0" fmla="*/ 164838 w 275879"/>
                  <a:gd name="connsiteY0" fmla="*/ 167597 h 165527"/>
                  <a:gd name="connsiteX1" fmla="*/ 10345 w 275879"/>
                  <a:gd name="connsiteY1" fmla="*/ 167597 h 165527"/>
                  <a:gd name="connsiteX2" fmla="*/ 119318 w 275879"/>
                  <a:gd name="connsiteY2" fmla="*/ 10345 h 165527"/>
                  <a:gd name="connsiteX3" fmla="*/ 269673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7597"/>
                    </a:moveTo>
                    <a:lnTo>
                      <a:pt x="10345" y="167597"/>
                    </a:lnTo>
                    <a:lnTo>
                      <a:pt x="119318" y="10345"/>
                    </a:lnTo>
                    <a:lnTo>
                      <a:pt x="269673" y="10345"/>
                    </a:lnTo>
                    <a:close/>
                  </a:path>
                </a:pathLst>
              </a:custGeom>
              <a:grpFill/>
              <a:ln w="9525" cap="flat">
                <a:noFill/>
                <a:prstDash val="solid"/>
                <a:miter/>
              </a:ln>
            </p:spPr>
            <p:txBody>
              <a:bodyPr rtlCol="0" anchor="ctr"/>
              <a:lstStyle/>
              <a:p>
                <a:endParaRPr lang="id-ID"/>
              </a:p>
            </p:txBody>
          </p:sp>
          <p:sp>
            <p:nvSpPr>
              <p:cNvPr id="67" name="Freeform: Shape 66">
                <a:extLst>
                  <a:ext uri="{FF2B5EF4-FFF2-40B4-BE49-F238E27FC236}">
                    <a16:creationId xmlns:a16="http://schemas.microsoft.com/office/drawing/2014/main" id="{2ACDA332-0BE8-4711-8E7D-25D1085F47ED}"/>
                  </a:ext>
                </a:extLst>
              </p:cNvPr>
              <p:cNvSpPr/>
              <p:nvPr/>
            </p:nvSpPr>
            <p:spPr>
              <a:xfrm>
                <a:off x="7967594" y="6213132"/>
                <a:ext cx="289674" cy="165528"/>
              </a:xfrm>
              <a:custGeom>
                <a:avLst/>
                <a:gdLst>
                  <a:gd name="connsiteX0" fmla="*/ 279328 w 289673"/>
                  <a:gd name="connsiteY0" fmla="*/ 10345 h 165527"/>
                  <a:gd name="connsiteX1" fmla="*/ 120697 w 289673"/>
                  <a:gd name="connsiteY1" fmla="*/ 10345 h 165527"/>
                  <a:gd name="connsiteX2" fmla="*/ 10345 w 289673"/>
                  <a:gd name="connsiteY2" fmla="*/ 167597 h 165527"/>
                  <a:gd name="connsiteX3" fmla="*/ 166217 w 289673"/>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89673" h="165527">
                    <a:moveTo>
                      <a:pt x="279328" y="10345"/>
                    </a:moveTo>
                    <a:lnTo>
                      <a:pt x="120697" y="10345"/>
                    </a:lnTo>
                    <a:lnTo>
                      <a:pt x="10345" y="167597"/>
                    </a:lnTo>
                    <a:lnTo>
                      <a:pt x="166217" y="167597"/>
                    </a:lnTo>
                    <a:close/>
                  </a:path>
                </a:pathLst>
              </a:custGeom>
              <a:grpFill/>
              <a:ln w="9525" cap="flat">
                <a:noFill/>
                <a:prstDash val="solid"/>
                <a:miter/>
              </a:ln>
            </p:spPr>
            <p:txBody>
              <a:bodyPr rtlCol="0" anchor="ctr"/>
              <a:lstStyle/>
              <a:p>
                <a:endParaRPr lang="id-ID"/>
              </a:p>
            </p:txBody>
          </p:sp>
          <p:sp>
            <p:nvSpPr>
              <p:cNvPr id="68" name="Freeform: Shape 67">
                <a:extLst>
                  <a:ext uri="{FF2B5EF4-FFF2-40B4-BE49-F238E27FC236}">
                    <a16:creationId xmlns:a16="http://schemas.microsoft.com/office/drawing/2014/main" id="{A121C0B3-70E1-467E-A497-F0C84207EBBD}"/>
                  </a:ext>
                </a:extLst>
              </p:cNvPr>
              <p:cNvSpPr/>
              <p:nvPr/>
            </p:nvSpPr>
            <p:spPr>
              <a:xfrm>
                <a:off x="7810343" y="6683506"/>
                <a:ext cx="275880" cy="165528"/>
              </a:xfrm>
              <a:custGeom>
                <a:avLst/>
                <a:gdLst>
                  <a:gd name="connsiteX0" fmla="*/ 159320 w 275879"/>
                  <a:gd name="connsiteY0" fmla="*/ 167597 h 165527"/>
                  <a:gd name="connsiteX1" fmla="*/ 10345 w 275879"/>
                  <a:gd name="connsiteY1" fmla="*/ 167597 h 165527"/>
                  <a:gd name="connsiteX2" fmla="*/ 112421 w 275879"/>
                  <a:gd name="connsiteY2" fmla="*/ 10345 h 165527"/>
                  <a:gd name="connsiteX3" fmla="*/ 269672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9320" y="167597"/>
                    </a:moveTo>
                    <a:lnTo>
                      <a:pt x="10345" y="167597"/>
                    </a:lnTo>
                    <a:lnTo>
                      <a:pt x="112421" y="10345"/>
                    </a:lnTo>
                    <a:lnTo>
                      <a:pt x="269672" y="10345"/>
                    </a:lnTo>
                    <a:close/>
                  </a:path>
                </a:pathLst>
              </a:custGeom>
              <a:grpFill/>
              <a:ln w="9525" cap="flat">
                <a:noFill/>
                <a:prstDash val="solid"/>
                <a:miter/>
              </a:ln>
            </p:spPr>
            <p:txBody>
              <a:bodyPr rtlCol="0" anchor="ctr"/>
              <a:lstStyle/>
              <a:p>
                <a:endParaRPr lang="id-ID"/>
              </a:p>
            </p:txBody>
          </p:sp>
          <p:sp>
            <p:nvSpPr>
              <p:cNvPr id="69" name="Freeform: Shape 68">
                <a:extLst>
                  <a:ext uri="{FF2B5EF4-FFF2-40B4-BE49-F238E27FC236}">
                    <a16:creationId xmlns:a16="http://schemas.microsoft.com/office/drawing/2014/main" id="{B8B03E31-84A0-4EB5-AF39-E0066D29C5E0}"/>
                  </a:ext>
                </a:extLst>
              </p:cNvPr>
              <p:cNvSpPr/>
              <p:nvPr/>
            </p:nvSpPr>
            <p:spPr>
              <a:xfrm>
                <a:off x="8115190" y="6683506"/>
                <a:ext cx="275880" cy="165528"/>
              </a:xfrm>
              <a:custGeom>
                <a:avLst/>
                <a:gdLst>
                  <a:gd name="connsiteX0" fmla="*/ 156561 w 275879"/>
                  <a:gd name="connsiteY0" fmla="*/ 167597 h 165527"/>
                  <a:gd name="connsiteX1" fmla="*/ 10345 w 275879"/>
                  <a:gd name="connsiteY1" fmla="*/ 167597 h 165527"/>
                  <a:gd name="connsiteX2" fmla="*/ 111041 w 275879"/>
                  <a:gd name="connsiteY2" fmla="*/ 10345 h 165527"/>
                  <a:gd name="connsiteX3" fmla="*/ 269672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56561" y="167597"/>
                    </a:moveTo>
                    <a:lnTo>
                      <a:pt x="10345" y="167597"/>
                    </a:lnTo>
                    <a:lnTo>
                      <a:pt x="111041" y="10345"/>
                    </a:lnTo>
                    <a:lnTo>
                      <a:pt x="269672" y="10345"/>
                    </a:lnTo>
                    <a:close/>
                  </a:path>
                </a:pathLst>
              </a:custGeom>
              <a:grpFill/>
              <a:ln w="9525" cap="flat">
                <a:noFill/>
                <a:prstDash val="solid"/>
                <a:miter/>
              </a:ln>
            </p:spPr>
            <p:txBody>
              <a:bodyPr rtlCol="0" anchor="ctr"/>
              <a:lstStyle/>
              <a:p>
                <a:endParaRPr lang="id-ID"/>
              </a:p>
            </p:txBody>
          </p:sp>
          <p:sp>
            <p:nvSpPr>
              <p:cNvPr id="70" name="Freeform: Shape 69">
                <a:extLst>
                  <a:ext uri="{FF2B5EF4-FFF2-40B4-BE49-F238E27FC236}">
                    <a16:creationId xmlns:a16="http://schemas.microsoft.com/office/drawing/2014/main" id="{7241639F-923A-4DED-B98D-698BA52774C2}"/>
                  </a:ext>
                </a:extLst>
              </p:cNvPr>
              <p:cNvSpPr/>
              <p:nvPr/>
            </p:nvSpPr>
            <p:spPr>
              <a:xfrm>
                <a:off x="7497220" y="6683506"/>
                <a:ext cx="275880" cy="165528"/>
              </a:xfrm>
              <a:custGeom>
                <a:avLst/>
                <a:gdLst>
                  <a:gd name="connsiteX0" fmla="*/ 269673 w 275879"/>
                  <a:gd name="connsiteY0" fmla="*/ 10345 h 165527"/>
                  <a:gd name="connsiteX1" fmla="*/ 123456 w 275879"/>
                  <a:gd name="connsiteY1" fmla="*/ 10345 h 165527"/>
                  <a:gd name="connsiteX2" fmla="*/ 10345 w 275879"/>
                  <a:gd name="connsiteY2" fmla="*/ 167597 h 165527"/>
                  <a:gd name="connsiteX3" fmla="*/ 168976 w 275879"/>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75879" h="165527">
                    <a:moveTo>
                      <a:pt x="269673" y="10345"/>
                    </a:moveTo>
                    <a:lnTo>
                      <a:pt x="123456" y="10345"/>
                    </a:lnTo>
                    <a:lnTo>
                      <a:pt x="10345" y="167597"/>
                    </a:lnTo>
                    <a:lnTo>
                      <a:pt x="168976" y="167597"/>
                    </a:lnTo>
                    <a:close/>
                  </a:path>
                </a:pathLst>
              </a:custGeom>
              <a:grpFill/>
              <a:ln w="9525" cap="flat">
                <a:noFill/>
                <a:prstDash val="solid"/>
                <a:miter/>
              </a:ln>
            </p:spPr>
            <p:txBody>
              <a:bodyPr rtlCol="0" anchor="ctr"/>
              <a:lstStyle/>
              <a:p>
                <a:endParaRPr lang="id-ID"/>
              </a:p>
            </p:txBody>
          </p:sp>
          <p:sp>
            <p:nvSpPr>
              <p:cNvPr id="71" name="Freeform: Shape 70">
                <a:extLst>
                  <a:ext uri="{FF2B5EF4-FFF2-40B4-BE49-F238E27FC236}">
                    <a16:creationId xmlns:a16="http://schemas.microsoft.com/office/drawing/2014/main" id="{60D21FE6-EABD-4D47-A1A5-62D341E45574}"/>
                  </a:ext>
                </a:extLst>
              </p:cNvPr>
              <p:cNvSpPr/>
              <p:nvPr/>
            </p:nvSpPr>
            <p:spPr>
              <a:xfrm>
                <a:off x="8018632" y="6370383"/>
                <a:ext cx="275880" cy="165528"/>
              </a:xfrm>
              <a:custGeom>
                <a:avLst/>
                <a:gdLst>
                  <a:gd name="connsiteX0" fmla="*/ 166217 w 275879"/>
                  <a:gd name="connsiteY0" fmla="*/ 167597 h 165527"/>
                  <a:gd name="connsiteX1" fmla="*/ 10345 w 275879"/>
                  <a:gd name="connsiteY1" fmla="*/ 167597 h 165527"/>
                  <a:gd name="connsiteX2" fmla="*/ 115179 w 275879"/>
                  <a:gd name="connsiteY2" fmla="*/ 10345 h 165527"/>
                  <a:gd name="connsiteX3" fmla="*/ 266913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6217" y="167597"/>
                    </a:moveTo>
                    <a:lnTo>
                      <a:pt x="10345" y="167597"/>
                    </a:lnTo>
                    <a:lnTo>
                      <a:pt x="115179" y="10345"/>
                    </a:lnTo>
                    <a:lnTo>
                      <a:pt x="266913" y="10345"/>
                    </a:lnTo>
                    <a:close/>
                  </a:path>
                </a:pathLst>
              </a:custGeom>
              <a:grpFill/>
              <a:ln w="9525" cap="flat">
                <a:noFill/>
                <a:prstDash val="solid"/>
                <a:miter/>
              </a:ln>
            </p:spPr>
            <p:txBody>
              <a:bodyPr rtlCol="0" anchor="ctr"/>
              <a:lstStyle/>
              <a:p>
                <a:endParaRPr lang="id-ID"/>
              </a:p>
            </p:txBody>
          </p:sp>
          <p:sp>
            <p:nvSpPr>
              <p:cNvPr id="72" name="Freeform: Shape 71">
                <a:extLst>
                  <a:ext uri="{FF2B5EF4-FFF2-40B4-BE49-F238E27FC236}">
                    <a16:creationId xmlns:a16="http://schemas.microsoft.com/office/drawing/2014/main" id="{E4DEEA17-343D-47C3-B58F-AD4F24445B53}"/>
                  </a:ext>
                </a:extLst>
              </p:cNvPr>
              <p:cNvSpPr/>
              <p:nvPr/>
            </p:nvSpPr>
            <p:spPr>
              <a:xfrm>
                <a:off x="8323479" y="6370383"/>
                <a:ext cx="275880" cy="165528"/>
              </a:xfrm>
              <a:custGeom>
                <a:avLst/>
                <a:gdLst>
                  <a:gd name="connsiteX0" fmla="*/ 164838 w 275879"/>
                  <a:gd name="connsiteY0" fmla="*/ 167597 h 165527"/>
                  <a:gd name="connsiteX1" fmla="*/ 10345 w 275879"/>
                  <a:gd name="connsiteY1" fmla="*/ 167597 h 165527"/>
                  <a:gd name="connsiteX2" fmla="*/ 113800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7597"/>
                    </a:moveTo>
                    <a:lnTo>
                      <a:pt x="10345" y="167597"/>
                    </a:lnTo>
                    <a:lnTo>
                      <a:pt x="113800" y="10345"/>
                    </a:lnTo>
                    <a:lnTo>
                      <a:pt x="272431" y="10345"/>
                    </a:lnTo>
                    <a:close/>
                  </a:path>
                </a:pathLst>
              </a:custGeom>
              <a:grpFill/>
              <a:ln w="9525" cap="flat">
                <a:noFill/>
                <a:prstDash val="solid"/>
                <a:miter/>
              </a:ln>
            </p:spPr>
            <p:txBody>
              <a:bodyPr rtlCol="0" anchor="ctr"/>
              <a:lstStyle/>
              <a:p>
                <a:endParaRPr lang="id-ID"/>
              </a:p>
            </p:txBody>
          </p:sp>
          <p:sp>
            <p:nvSpPr>
              <p:cNvPr id="73" name="Freeform: Shape 72">
                <a:extLst>
                  <a:ext uri="{FF2B5EF4-FFF2-40B4-BE49-F238E27FC236}">
                    <a16:creationId xmlns:a16="http://schemas.microsoft.com/office/drawing/2014/main" id="{D930030C-1CEA-4FA1-820C-E84F8296E035}"/>
                  </a:ext>
                </a:extLst>
              </p:cNvPr>
              <p:cNvSpPr/>
              <p:nvPr/>
            </p:nvSpPr>
            <p:spPr>
              <a:xfrm>
                <a:off x="7706888" y="6370383"/>
                <a:ext cx="275880" cy="165528"/>
              </a:xfrm>
              <a:custGeom>
                <a:avLst/>
                <a:gdLst>
                  <a:gd name="connsiteX0" fmla="*/ 271052 w 275879"/>
                  <a:gd name="connsiteY0" fmla="*/ 10345 h 165527"/>
                  <a:gd name="connsiteX1" fmla="*/ 116559 w 275879"/>
                  <a:gd name="connsiteY1" fmla="*/ 10345 h 165527"/>
                  <a:gd name="connsiteX2" fmla="*/ 10345 w 275879"/>
                  <a:gd name="connsiteY2" fmla="*/ 167597 h 165527"/>
                  <a:gd name="connsiteX3" fmla="*/ 164838 w 275879"/>
                  <a:gd name="connsiteY3" fmla="*/ 167597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1052" y="10345"/>
                    </a:moveTo>
                    <a:lnTo>
                      <a:pt x="116559" y="10345"/>
                    </a:lnTo>
                    <a:lnTo>
                      <a:pt x="10345" y="167597"/>
                    </a:lnTo>
                    <a:lnTo>
                      <a:pt x="164838" y="167597"/>
                    </a:lnTo>
                    <a:close/>
                  </a:path>
                </a:pathLst>
              </a:custGeom>
              <a:grpFill/>
              <a:ln w="9525" cap="flat">
                <a:noFill/>
                <a:prstDash val="solid"/>
                <a:miter/>
              </a:ln>
            </p:spPr>
            <p:txBody>
              <a:bodyPr rtlCol="0" anchor="ctr"/>
              <a:lstStyle/>
              <a:p>
                <a:endParaRPr lang="id-ID"/>
              </a:p>
            </p:txBody>
          </p:sp>
          <p:sp>
            <p:nvSpPr>
              <p:cNvPr id="74" name="Freeform: Shape 73">
                <a:extLst>
                  <a:ext uri="{FF2B5EF4-FFF2-40B4-BE49-F238E27FC236}">
                    <a16:creationId xmlns:a16="http://schemas.microsoft.com/office/drawing/2014/main" id="{E761F7E4-8B5B-4295-B39D-02769D60D217}"/>
                  </a:ext>
                </a:extLst>
              </p:cNvPr>
              <p:cNvSpPr/>
              <p:nvPr/>
            </p:nvSpPr>
            <p:spPr>
              <a:xfrm>
                <a:off x="8061393" y="6527634"/>
                <a:ext cx="275880" cy="165528"/>
              </a:xfrm>
              <a:custGeom>
                <a:avLst/>
                <a:gdLst>
                  <a:gd name="connsiteX0" fmla="*/ 164838 w 275879"/>
                  <a:gd name="connsiteY0" fmla="*/ 166218 h 165527"/>
                  <a:gd name="connsiteX1" fmla="*/ 10345 w 275879"/>
                  <a:gd name="connsiteY1" fmla="*/ 166218 h 165527"/>
                  <a:gd name="connsiteX2" fmla="*/ 123456 w 275879"/>
                  <a:gd name="connsiteY2" fmla="*/ 10345 h 165527"/>
                  <a:gd name="connsiteX3" fmla="*/ 272431 w 275879"/>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75879" h="165527">
                    <a:moveTo>
                      <a:pt x="164838" y="166218"/>
                    </a:moveTo>
                    <a:lnTo>
                      <a:pt x="10345" y="166218"/>
                    </a:lnTo>
                    <a:lnTo>
                      <a:pt x="123456" y="10345"/>
                    </a:lnTo>
                    <a:lnTo>
                      <a:pt x="272431" y="10345"/>
                    </a:lnTo>
                    <a:close/>
                  </a:path>
                </a:pathLst>
              </a:custGeom>
              <a:grpFill/>
              <a:ln w="9525" cap="flat">
                <a:noFill/>
                <a:prstDash val="solid"/>
                <a:miter/>
              </a:ln>
            </p:spPr>
            <p:txBody>
              <a:bodyPr rtlCol="0" anchor="ctr"/>
              <a:lstStyle/>
              <a:p>
                <a:endParaRPr lang="id-ID"/>
              </a:p>
            </p:txBody>
          </p:sp>
          <p:sp>
            <p:nvSpPr>
              <p:cNvPr id="75" name="Freeform: Shape 74">
                <a:extLst>
                  <a:ext uri="{FF2B5EF4-FFF2-40B4-BE49-F238E27FC236}">
                    <a16:creationId xmlns:a16="http://schemas.microsoft.com/office/drawing/2014/main" id="{3D7CD0D8-4E97-409A-AB69-FD9D7FA5DD01}"/>
                  </a:ext>
                </a:extLst>
              </p:cNvPr>
              <p:cNvSpPr/>
              <p:nvPr/>
            </p:nvSpPr>
            <p:spPr>
              <a:xfrm>
                <a:off x="8366240" y="6527634"/>
                <a:ext cx="289674" cy="165528"/>
              </a:xfrm>
              <a:custGeom>
                <a:avLst/>
                <a:gdLst>
                  <a:gd name="connsiteX0" fmla="*/ 167597 w 289673"/>
                  <a:gd name="connsiteY0" fmla="*/ 166218 h 165527"/>
                  <a:gd name="connsiteX1" fmla="*/ 10345 w 289673"/>
                  <a:gd name="connsiteY1" fmla="*/ 166218 h 165527"/>
                  <a:gd name="connsiteX2" fmla="*/ 122077 w 289673"/>
                  <a:gd name="connsiteY2" fmla="*/ 10345 h 165527"/>
                  <a:gd name="connsiteX3" fmla="*/ 280708 w 289673"/>
                  <a:gd name="connsiteY3" fmla="*/ 10345 h 165527"/>
                </a:gdLst>
                <a:ahLst/>
                <a:cxnLst>
                  <a:cxn ang="0">
                    <a:pos x="connsiteX0" y="connsiteY0"/>
                  </a:cxn>
                  <a:cxn ang="0">
                    <a:pos x="connsiteX1" y="connsiteY1"/>
                  </a:cxn>
                  <a:cxn ang="0">
                    <a:pos x="connsiteX2" y="connsiteY2"/>
                  </a:cxn>
                  <a:cxn ang="0">
                    <a:pos x="connsiteX3" y="connsiteY3"/>
                  </a:cxn>
                </a:cxnLst>
                <a:rect l="l" t="t" r="r" b="b"/>
                <a:pathLst>
                  <a:path w="289673" h="165527">
                    <a:moveTo>
                      <a:pt x="167597" y="166218"/>
                    </a:moveTo>
                    <a:lnTo>
                      <a:pt x="10345" y="166218"/>
                    </a:lnTo>
                    <a:lnTo>
                      <a:pt x="122077" y="10345"/>
                    </a:lnTo>
                    <a:lnTo>
                      <a:pt x="280708" y="10345"/>
                    </a:lnTo>
                    <a:close/>
                  </a:path>
                </a:pathLst>
              </a:custGeom>
              <a:grpFill/>
              <a:ln w="9525" cap="flat">
                <a:noFill/>
                <a:prstDash val="solid"/>
                <a:miter/>
              </a:ln>
            </p:spPr>
            <p:txBody>
              <a:bodyPr rtlCol="0" anchor="ctr"/>
              <a:lstStyle/>
              <a:p>
                <a:endParaRPr lang="id-ID"/>
              </a:p>
            </p:txBody>
          </p:sp>
          <p:sp>
            <p:nvSpPr>
              <p:cNvPr id="76" name="Freeform: Shape 75">
                <a:extLst>
                  <a:ext uri="{FF2B5EF4-FFF2-40B4-BE49-F238E27FC236}">
                    <a16:creationId xmlns:a16="http://schemas.microsoft.com/office/drawing/2014/main" id="{E7FACD2D-F35E-48B0-9967-9D920009860C}"/>
                  </a:ext>
                </a:extLst>
              </p:cNvPr>
              <p:cNvSpPr/>
              <p:nvPr/>
            </p:nvSpPr>
            <p:spPr>
              <a:xfrm>
                <a:off x="7756547" y="6527634"/>
                <a:ext cx="275880" cy="165528"/>
              </a:xfrm>
              <a:custGeom>
                <a:avLst/>
                <a:gdLst>
                  <a:gd name="connsiteX0" fmla="*/ 272431 w 275879"/>
                  <a:gd name="connsiteY0" fmla="*/ 10345 h 165527"/>
                  <a:gd name="connsiteX1" fmla="*/ 115179 w 275879"/>
                  <a:gd name="connsiteY1" fmla="*/ 10345 h 165527"/>
                  <a:gd name="connsiteX2" fmla="*/ 10345 w 275879"/>
                  <a:gd name="connsiteY2" fmla="*/ 166218 h 165527"/>
                  <a:gd name="connsiteX3" fmla="*/ 166217 w 275879"/>
                  <a:gd name="connsiteY3" fmla="*/ 166218 h 165527"/>
                </a:gdLst>
                <a:ahLst/>
                <a:cxnLst>
                  <a:cxn ang="0">
                    <a:pos x="connsiteX0" y="connsiteY0"/>
                  </a:cxn>
                  <a:cxn ang="0">
                    <a:pos x="connsiteX1" y="connsiteY1"/>
                  </a:cxn>
                  <a:cxn ang="0">
                    <a:pos x="connsiteX2" y="connsiteY2"/>
                  </a:cxn>
                  <a:cxn ang="0">
                    <a:pos x="connsiteX3" y="connsiteY3"/>
                  </a:cxn>
                </a:cxnLst>
                <a:rect l="l" t="t" r="r" b="b"/>
                <a:pathLst>
                  <a:path w="275879" h="165527">
                    <a:moveTo>
                      <a:pt x="272431" y="10345"/>
                    </a:moveTo>
                    <a:lnTo>
                      <a:pt x="115179" y="10345"/>
                    </a:lnTo>
                    <a:lnTo>
                      <a:pt x="10345" y="166218"/>
                    </a:lnTo>
                    <a:lnTo>
                      <a:pt x="166217" y="166218"/>
                    </a:lnTo>
                    <a:close/>
                  </a:path>
                </a:pathLst>
              </a:custGeom>
              <a:grpFill/>
              <a:ln w="9525" cap="flat">
                <a:noFill/>
                <a:prstDash val="solid"/>
                <a:miter/>
              </a:ln>
            </p:spPr>
            <p:txBody>
              <a:bodyPr rtlCol="0" anchor="ctr"/>
              <a:lstStyle/>
              <a:p>
                <a:endParaRPr lang="id-ID"/>
              </a:p>
            </p:txBody>
          </p:sp>
        </p:grpSp>
      </p:grpSp>
      <p:grpSp>
        <p:nvGrpSpPr>
          <p:cNvPr id="5" name="Group 4">
            <a:extLst>
              <a:ext uri="{FF2B5EF4-FFF2-40B4-BE49-F238E27FC236}">
                <a16:creationId xmlns:a16="http://schemas.microsoft.com/office/drawing/2014/main" id="{4DA7CD9C-050A-3F6D-53ED-A412AFD41981}"/>
              </a:ext>
            </a:extLst>
          </p:cNvPr>
          <p:cNvGrpSpPr/>
          <p:nvPr/>
        </p:nvGrpSpPr>
        <p:grpSpPr>
          <a:xfrm>
            <a:off x="9660057" y="3379849"/>
            <a:ext cx="1647059" cy="2300835"/>
            <a:chOff x="9660057" y="3379849"/>
            <a:chExt cx="1647059" cy="2300835"/>
          </a:xfrm>
        </p:grpSpPr>
        <p:sp>
          <p:nvSpPr>
            <p:cNvPr id="77" name="Freeform: Shape 76">
              <a:extLst>
                <a:ext uri="{FF2B5EF4-FFF2-40B4-BE49-F238E27FC236}">
                  <a16:creationId xmlns:a16="http://schemas.microsoft.com/office/drawing/2014/main" id="{585646D9-1583-42E5-9274-5ED6F26F6176}"/>
                </a:ext>
              </a:extLst>
            </p:cNvPr>
            <p:cNvSpPr/>
            <p:nvPr/>
          </p:nvSpPr>
          <p:spPr>
            <a:xfrm>
              <a:off x="9730120" y="4084721"/>
              <a:ext cx="910403" cy="482789"/>
            </a:xfrm>
            <a:custGeom>
              <a:avLst/>
              <a:gdLst>
                <a:gd name="connsiteX0" fmla="*/ 165183 w 910402"/>
                <a:gd name="connsiteY0" fmla="*/ 457270 h 482789"/>
                <a:gd name="connsiteX1" fmla="*/ 392784 w 910402"/>
                <a:gd name="connsiteY1" fmla="*/ 226911 h 482789"/>
                <a:gd name="connsiteX2" fmla="*/ 558311 w 910402"/>
                <a:gd name="connsiteY2" fmla="*/ 207599 h 482789"/>
                <a:gd name="connsiteX3" fmla="*/ 817638 w 910402"/>
                <a:gd name="connsiteY3" fmla="*/ 204841 h 482789"/>
                <a:gd name="connsiteX4" fmla="*/ 874193 w 910402"/>
                <a:gd name="connsiteY4" fmla="*/ 173114 h 482789"/>
                <a:gd name="connsiteX5" fmla="*/ 905920 w 910402"/>
                <a:gd name="connsiteY5" fmla="*/ 97248 h 482789"/>
                <a:gd name="connsiteX6" fmla="*/ 872814 w 910402"/>
                <a:gd name="connsiteY6" fmla="*/ 29657 h 482789"/>
                <a:gd name="connsiteX7" fmla="*/ 807982 w 910402"/>
                <a:gd name="connsiteY7" fmla="*/ 10345 h 482789"/>
                <a:gd name="connsiteX8" fmla="*/ 559691 w 910402"/>
                <a:gd name="connsiteY8" fmla="*/ 29657 h 482789"/>
                <a:gd name="connsiteX9" fmla="*/ 351402 w 910402"/>
                <a:gd name="connsiteY9" fmla="*/ 36554 h 482789"/>
                <a:gd name="connsiteX10" fmla="*/ 289329 w 910402"/>
                <a:gd name="connsiteY10" fmla="*/ 72418 h 482789"/>
                <a:gd name="connsiteX11" fmla="*/ 289329 w 910402"/>
                <a:gd name="connsiteY11" fmla="*/ 72418 h 482789"/>
                <a:gd name="connsiteX12" fmla="*/ 38278 w 910402"/>
                <a:gd name="connsiteY12" fmla="*/ 324848 h 482789"/>
                <a:gd name="connsiteX13" fmla="*/ 38278 w 910402"/>
                <a:gd name="connsiteY13" fmla="*/ 457270 h 482789"/>
                <a:gd name="connsiteX14" fmla="*/ 165183 w 910402"/>
                <a:gd name="connsiteY14" fmla="*/ 457270 h 48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402" h="482789">
                  <a:moveTo>
                    <a:pt x="165183" y="457270"/>
                  </a:moveTo>
                  <a:lnTo>
                    <a:pt x="392784" y="226911"/>
                  </a:lnTo>
                  <a:lnTo>
                    <a:pt x="558311" y="207599"/>
                  </a:lnTo>
                  <a:lnTo>
                    <a:pt x="817638" y="204841"/>
                  </a:lnTo>
                  <a:cubicBezTo>
                    <a:pt x="834191" y="193805"/>
                    <a:pt x="860399" y="185529"/>
                    <a:pt x="874193" y="173114"/>
                  </a:cubicBezTo>
                  <a:cubicBezTo>
                    <a:pt x="897643" y="156562"/>
                    <a:pt x="905920" y="119318"/>
                    <a:pt x="905920" y="97248"/>
                  </a:cubicBezTo>
                  <a:cubicBezTo>
                    <a:pt x="905920" y="72418"/>
                    <a:pt x="886608" y="40692"/>
                    <a:pt x="872814" y="29657"/>
                  </a:cubicBezTo>
                  <a:cubicBezTo>
                    <a:pt x="856261" y="18622"/>
                    <a:pt x="824535" y="10345"/>
                    <a:pt x="807982" y="10345"/>
                  </a:cubicBezTo>
                  <a:lnTo>
                    <a:pt x="559691" y="29657"/>
                  </a:lnTo>
                  <a:lnTo>
                    <a:pt x="351402" y="36554"/>
                  </a:lnTo>
                  <a:cubicBezTo>
                    <a:pt x="329331" y="36554"/>
                    <a:pt x="297605" y="50348"/>
                    <a:pt x="289329" y="72418"/>
                  </a:cubicBezTo>
                  <a:lnTo>
                    <a:pt x="289329" y="72418"/>
                  </a:lnTo>
                  <a:lnTo>
                    <a:pt x="38278" y="324848"/>
                  </a:lnTo>
                  <a:cubicBezTo>
                    <a:pt x="1035" y="360713"/>
                    <a:pt x="1035" y="420027"/>
                    <a:pt x="38278" y="457270"/>
                  </a:cubicBezTo>
                  <a:cubicBezTo>
                    <a:pt x="79660" y="484858"/>
                    <a:pt x="127939" y="484858"/>
                    <a:pt x="165183" y="457270"/>
                  </a:cubicBezTo>
                  <a:close/>
                </a:path>
              </a:pathLst>
            </a:custGeom>
            <a:solidFill>
              <a:srgbClr val="343434"/>
            </a:solidFill>
            <a:ln w="9525" cap="flat">
              <a:noFill/>
              <a:prstDash val="solid"/>
              <a:miter/>
            </a:ln>
          </p:spPr>
          <p:txBody>
            <a:bodyPr rtlCol="0" anchor="ctr"/>
            <a:lstStyle/>
            <a:p>
              <a:endParaRPr lang="id-ID"/>
            </a:p>
          </p:txBody>
        </p:sp>
        <p:sp>
          <p:nvSpPr>
            <p:cNvPr id="78" name="Freeform: Shape 77">
              <a:extLst>
                <a:ext uri="{FF2B5EF4-FFF2-40B4-BE49-F238E27FC236}">
                  <a16:creationId xmlns:a16="http://schemas.microsoft.com/office/drawing/2014/main" id="{1000248E-65F5-435D-8FB7-3D6B9E04B6B7}"/>
                </a:ext>
              </a:extLst>
            </p:cNvPr>
            <p:cNvSpPr/>
            <p:nvPr/>
          </p:nvSpPr>
          <p:spPr>
            <a:xfrm>
              <a:off x="10313950" y="3915055"/>
              <a:ext cx="993166" cy="1765629"/>
            </a:xfrm>
            <a:custGeom>
              <a:avLst/>
              <a:gdLst>
                <a:gd name="connsiteX0" fmla="*/ 967647 w 993166"/>
                <a:gd name="connsiteY0" fmla="*/ 1578721 h 1765629"/>
                <a:gd name="connsiteX1" fmla="*/ 730391 w 993166"/>
                <a:gd name="connsiteY1" fmla="*/ 1257321 h 1765629"/>
                <a:gd name="connsiteX2" fmla="*/ 713838 w 993166"/>
                <a:gd name="connsiteY2" fmla="*/ 1239389 h 1765629"/>
                <a:gd name="connsiteX3" fmla="*/ 702803 w 993166"/>
                <a:gd name="connsiteY3" fmla="*/ 1220078 h 1765629"/>
                <a:gd name="connsiteX4" fmla="*/ 469685 w 993166"/>
                <a:gd name="connsiteY4" fmla="*/ 1031100 h 1765629"/>
                <a:gd name="connsiteX5" fmla="*/ 500032 w 993166"/>
                <a:gd name="connsiteY5" fmla="*/ 929025 h 1765629"/>
                <a:gd name="connsiteX6" fmla="*/ 500032 w 993166"/>
                <a:gd name="connsiteY6" fmla="*/ 200702 h 1765629"/>
                <a:gd name="connsiteX7" fmla="*/ 302778 w 993166"/>
                <a:gd name="connsiteY7" fmla="*/ 10345 h 1765629"/>
                <a:gd name="connsiteX8" fmla="*/ 200702 w 993166"/>
                <a:gd name="connsiteY8" fmla="*/ 10345 h 1765629"/>
                <a:gd name="connsiteX9" fmla="*/ 20001 w 993166"/>
                <a:gd name="connsiteY9" fmla="*/ 155182 h 1765629"/>
                <a:gd name="connsiteX10" fmla="*/ 214496 w 993166"/>
                <a:gd name="connsiteY10" fmla="*/ 135871 h 1765629"/>
                <a:gd name="connsiteX11" fmla="*/ 313813 w 993166"/>
                <a:gd name="connsiteY11" fmla="*/ 171735 h 1765629"/>
                <a:gd name="connsiteX12" fmla="*/ 364850 w 993166"/>
                <a:gd name="connsiteY12" fmla="*/ 268293 h 1765629"/>
                <a:gd name="connsiteX13" fmla="*/ 322089 w 993166"/>
                <a:gd name="connsiteY13" fmla="*/ 375886 h 1765629"/>
                <a:gd name="connsiteX14" fmla="*/ 235187 w 993166"/>
                <a:gd name="connsiteY14" fmla="*/ 407612 h 1765629"/>
                <a:gd name="connsiteX15" fmla="*/ 10345 w 993166"/>
                <a:gd name="connsiteY15" fmla="*/ 426924 h 1765629"/>
                <a:gd name="connsiteX16" fmla="*/ 10345 w 993166"/>
                <a:gd name="connsiteY16" fmla="*/ 929025 h 1765629"/>
                <a:gd name="connsiteX17" fmla="*/ 202082 w 993166"/>
                <a:gd name="connsiteY17" fmla="*/ 1119381 h 1765629"/>
                <a:gd name="connsiteX18" fmla="*/ 215876 w 993166"/>
                <a:gd name="connsiteY18" fmla="*/ 1119381 h 1765629"/>
                <a:gd name="connsiteX19" fmla="*/ 240705 w 993166"/>
                <a:gd name="connsiteY19" fmla="*/ 1144211 h 1765629"/>
                <a:gd name="connsiteX20" fmla="*/ 542793 w 993166"/>
                <a:gd name="connsiteY20" fmla="*/ 1398020 h 1765629"/>
                <a:gd name="connsiteX21" fmla="*/ 780049 w 993166"/>
                <a:gd name="connsiteY21" fmla="*/ 1719419 h 1765629"/>
                <a:gd name="connsiteX22" fmla="*/ 920748 w 993166"/>
                <a:gd name="connsiteY22" fmla="*/ 1735972 h 1765629"/>
                <a:gd name="connsiteX23" fmla="*/ 945577 w 993166"/>
                <a:gd name="connsiteY23" fmla="*/ 1719419 h 1765629"/>
                <a:gd name="connsiteX24" fmla="*/ 967647 w 993166"/>
                <a:gd name="connsiteY24" fmla="*/ 1578721 h 176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3166" h="1765629">
                  <a:moveTo>
                    <a:pt x="967647" y="1578721"/>
                  </a:moveTo>
                  <a:lnTo>
                    <a:pt x="730391" y="1257321"/>
                  </a:lnTo>
                  <a:cubicBezTo>
                    <a:pt x="719356" y="1249045"/>
                    <a:pt x="719356" y="1249045"/>
                    <a:pt x="713838" y="1239389"/>
                  </a:cubicBezTo>
                  <a:cubicBezTo>
                    <a:pt x="713838" y="1231113"/>
                    <a:pt x="702803" y="1231113"/>
                    <a:pt x="702803" y="1220078"/>
                  </a:cubicBezTo>
                  <a:lnTo>
                    <a:pt x="469685" y="1031100"/>
                  </a:lnTo>
                  <a:cubicBezTo>
                    <a:pt x="488996" y="999374"/>
                    <a:pt x="500032" y="962130"/>
                    <a:pt x="500032" y="929025"/>
                  </a:cubicBezTo>
                  <a:lnTo>
                    <a:pt x="500032" y="200702"/>
                  </a:lnTo>
                  <a:cubicBezTo>
                    <a:pt x="500032" y="91730"/>
                    <a:pt x="410371" y="10345"/>
                    <a:pt x="302778" y="10345"/>
                  </a:cubicBezTo>
                  <a:lnTo>
                    <a:pt x="200702" y="10345"/>
                  </a:lnTo>
                  <a:cubicBezTo>
                    <a:pt x="113800" y="10345"/>
                    <a:pt x="35174" y="72418"/>
                    <a:pt x="20001" y="155182"/>
                  </a:cubicBezTo>
                  <a:lnTo>
                    <a:pt x="214496" y="135871"/>
                  </a:lnTo>
                  <a:cubicBezTo>
                    <a:pt x="251740" y="135871"/>
                    <a:pt x="287605" y="155182"/>
                    <a:pt x="313813" y="171735"/>
                  </a:cubicBezTo>
                  <a:cubicBezTo>
                    <a:pt x="335883" y="200702"/>
                    <a:pt x="359333" y="232429"/>
                    <a:pt x="364850" y="268293"/>
                  </a:cubicBezTo>
                  <a:cubicBezTo>
                    <a:pt x="364850" y="301399"/>
                    <a:pt x="351056" y="344160"/>
                    <a:pt x="322089" y="375886"/>
                  </a:cubicBezTo>
                  <a:cubicBezTo>
                    <a:pt x="290363" y="388301"/>
                    <a:pt x="271052" y="407612"/>
                    <a:pt x="235187" y="407612"/>
                  </a:cubicBezTo>
                  <a:lnTo>
                    <a:pt x="10345" y="426924"/>
                  </a:lnTo>
                  <a:lnTo>
                    <a:pt x="10345" y="929025"/>
                  </a:lnTo>
                  <a:cubicBezTo>
                    <a:pt x="10345" y="1043514"/>
                    <a:pt x="97247" y="1119381"/>
                    <a:pt x="202082" y="1119381"/>
                  </a:cubicBezTo>
                  <a:lnTo>
                    <a:pt x="215876" y="1119381"/>
                  </a:lnTo>
                  <a:cubicBezTo>
                    <a:pt x="224152" y="1135934"/>
                    <a:pt x="235187" y="1135934"/>
                    <a:pt x="240705" y="1144211"/>
                  </a:cubicBezTo>
                  <a:lnTo>
                    <a:pt x="542793" y="1398020"/>
                  </a:lnTo>
                  <a:lnTo>
                    <a:pt x="780049" y="1719419"/>
                  </a:lnTo>
                  <a:cubicBezTo>
                    <a:pt x="820052" y="1762181"/>
                    <a:pt x="879366" y="1773216"/>
                    <a:pt x="920748" y="1735972"/>
                  </a:cubicBezTo>
                  <a:lnTo>
                    <a:pt x="945577" y="1719419"/>
                  </a:lnTo>
                  <a:cubicBezTo>
                    <a:pt x="989717" y="1678037"/>
                    <a:pt x="995235" y="1622861"/>
                    <a:pt x="967647" y="1578721"/>
                  </a:cubicBezTo>
                  <a:close/>
                </a:path>
              </a:pathLst>
            </a:custGeom>
            <a:solidFill>
              <a:srgbClr val="343434"/>
            </a:solidFill>
            <a:ln w="9525" cap="flat">
              <a:noFill/>
              <a:prstDash val="solid"/>
              <a:miter/>
            </a:ln>
          </p:spPr>
          <p:txBody>
            <a:bodyPr rtlCol="0" anchor="ctr"/>
            <a:lstStyle/>
            <a:p>
              <a:endParaRPr lang="id-ID"/>
            </a:p>
          </p:txBody>
        </p:sp>
        <p:sp>
          <p:nvSpPr>
            <p:cNvPr id="79" name="Freeform: Shape 78">
              <a:extLst>
                <a:ext uri="{FF2B5EF4-FFF2-40B4-BE49-F238E27FC236}">
                  <a16:creationId xmlns:a16="http://schemas.microsoft.com/office/drawing/2014/main" id="{B0FDFAB2-8C66-4E46-9D7D-86C4F187952B}"/>
                </a:ext>
              </a:extLst>
            </p:cNvPr>
            <p:cNvSpPr/>
            <p:nvPr/>
          </p:nvSpPr>
          <p:spPr>
            <a:xfrm>
              <a:off x="10363608" y="3436404"/>
              <a:ext cx="455201" cy="455201"/>
            </a:xfrm>
            <a:custGeom>
              <a:avLst/>
              <a:gdLst>
                <a:gd name="connsiteX0" fmla="*/ 237946 w 455201"/>
                <a:gd name="connsiteY0" fmla="*/ 450374 h 455201"/>
                <a:gd name="connsiteX1" fmla="*/ 454511 w 455201"/>
                <a:gd name="connsiteY1" fmla="*/ 224152 h 455201"/>
                <a:gd name="connsiteX2" fmla="*/ 237946 w 455201"/>
                <a:gd name="connsiteY2" fmla="*/ 10345 h 455201"/>
                <a:gd name="connsiteX3" fmla="*/ 10345 w 455201"/>
                <a:gd name="connsiteY3" fmla="*/ 224152 h 455201"/>
                <a:gd name="connsiteX4" fmla="*/ 237946 w 455201"/>
                <a:gd name="connsiteY4" fmla="*/ 450374 h 455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01" h="455201">
                  <a:moveTo>
                    <a:pt x="237946" y="450374"/>
                  </a:moveTo>
                  <a:cubicBezTo>
                    <a:pt x="359333" y="450374"/>
                    <a:pt x="454511" y="351057"/>
                    <a:pt x="454511" y="224152"/>
                  </a:cubicBezTo>
                  <a:cubicBezTo>
                    <a:pt x="454511" y="104145"/>
                    <a:pt x="359333" y="10345"/>
                    <a:pt x="237946" y="10345"/>
                  </a:cubicBezTo>
                  <a:cubicBezTo>
                    <a:pt x="108282" y="10345"/>
                    <a:pt x="10345" y="104145"/>
                    <a:pt x="10345" y="224152"/>
                  </a:cubicBezTo>
                  <a:cubicBezTo>
                    <a:pt x="10345" y="352436"/>
                    <a:pt x="109662" y="450374"/>
                    <a:pt x="237946" y="450374"/>
                  </a:cubicBezTo>
                  <a:close/>
                </a:path>
              </a:pathLst>
            </a:custGeom>
            <a:solidFill>
              <a:srgbClr val="343434"/>
            </a:solidFill>
            <a:ln w="9525" cap="flat">
              <a:noFill/>
              <a:prstDash val="solid"/>
              <a:miter/>
            </a:ln>
          </p:spPr>
          <p:txBody>
            <a:bodyPr rtlCol="0" anchor="ctr"/>
            <a:lstStyle/>
            <a:p>
              <a:endParaRPr lang="id-ID"/>
            </a:p>
          </p:txBody>
        </p:sp>
        <p:sp>
          <p:nvSpPr>
            <p:cNvPr id="80" name="Freeform: Shape 79">
              <a:extLst>
                <a:ext uri="{FF2B5EF4-FFF2-40B4-BE49-F238E27FC236}">
                  <a16:creationId xmlns:a16="http://schemas.microsoft.com/office/drawing/2014/main" id="{CE232B50-03C9-4545-A691-B4AA2E585BA7}"/>
                </a:ext>
              </a:extLst>
            </p:cNvPr>
            <p:cNvSpPr/>
            <p:nvPr/>
          </p:nvSpPr>
          <p:spPr>
            <a:xfrm>
              <a:off x="10752598" y="3379849"/>
              <a:ext cx="317261" cy="744875"/>
            </a:xfrm>
            <a:custGeom>
              <a:avLst/>
              <a:gdLst>
                <a:gd name="connsiteX0" fmla="*/ 10345 w 317261"/>
                <a:gd name="connsiteY0" fmla="*/ 557966 h 744874"/>
                <a:gd name="connsiteX1" fmla="*/ 91730 w 317261"/>
                <a:gd name="connsiteY1" fmla="*/ 734529 h 744874"/>
                <a:gd name="connsiteX2" fmla="*/ 91730 w 317261"/>
                <a:gd name="connsiteY2" fmla="*/ 741426 h 744874"/>
                <a:gd name="connsiteX3" fmla="*/ 291743 w 317261"/>
                <a:gd name="connsiteY3" fmla="*/ 524861 h 744874"/>
                <a:gd name="connsiteX4" fmla="*/ 316572 w 317261"/>
                <a:gd name="connsiteY4" fmla="*/ 464167 h 744874"/>
                <a:gd name="connsiteX5" fmla="*/ 316572 w 317261"/>
                <a:gd name="connsiteY5" fmla="*/ 464167 h 744874"/>
                <a:gd name="connsiteX6" fmla="*/ 316572 w 317261"/>
                <a:gd name="connsiteY6" fmla="*/ 106903 h 744874"/>
                <a:gd name="connsiteX7" fmla="*/ 217255 w 317261"/>
                <a:gd name="connsiteY7" fmla="*/ 10345 h 744874"/>
                <a:gd name="connsiteX8" fmla="*/ 124836 w 317261"/>
                <a:gd name="connsiteY8" fmla="*/ 106903 h 744874"/>
                <a:gd name="connsiteX9" fmla="*/ 124836 w 317261"/>
                <a:gd name="connsiteY9" fmla="*/ 429682 h 744874"/>
                <a:gd name="connsiteX10" fmla="*/ 10345 w 317261"/>
                <a:gd name="connsiteY10" fmla="*/ 557966 h 74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61" h="744874">
                  <a:moveTo>
                    <a:pt x="10345" y="557966"/>
                  </a:moveTo>
                  <a:cubicBezTo>
                    <a:pt x="66901" y="606245"/>
                    <a:pt x="91730" y="660042"/>
                    <a:pt x="91730" y="734529"/>
                  </a:cubicBezTo>
                  <a:lnTo>
                    <a:pt x="91730" y="741426"/>
                  </a:lnTo>
                  <a:lnTo>
                    <a:pt x="291743" y="524861"/>
                  </a:lnTo>
                  <a:cubicBezTo>
                    <a:pt x="311054" y="508308"/>
                    <a:pt x="316572" y="488996"/>
                    <a:pt x="316572" y="464167"/>
                  </a:cubicBezTo>
                  <a:lnTo>
                    <a:pt x="316572" y="464167"/>
                  </a:lnTo>
                  <a:lnTo>
                    <a:pt x="316572" y="106903"/>
                  </a:lnTo>
                  <a:cubicBezTo>
                    <a:pt x="316572" y="54486"/>
                    <a:pt x="273811" y="10345"/>
                    <a:pt x="217255" y="10345"/>
                  </a:cubicBezTo>
                  <a:cubicBezTo>
                    <a:pt x="171735" y="10345"/>
                    <a:pt x="124836" y="54486"/>
                    <a:pt x="124836" y="106903"/>
                  </a:cubicBezTo>
                  <a:lnTo>
                    <a:pt x="124836" y="429682"/>
                  </a:lnTo>
                  <a:lnTo>
                    <a:pt x="10345" y="557966"/>
                  </a:lnTo>
                  <a:close/>
                </a:path>
              </a:pathLst>
            </a:custGeom>
            <a:solidFill>
              <a:srgbClr val="343434"/>
            </a:solidFill>
            <a:ln w="9525" cap="flat">
              <a:noFill/>
              <a:prstDash val="solid"/>
              <a:miter/>
            </a:ln>
          </p:spPr>
          <p:txBody>
            <a:bodyPr rtlCol="0" anchor="ctr"/>
            <a:lstStyle/>
            <a:p>
              <a:endParaRPr lang="id-ID"/>
            </a:p>
          </p:txBody>
        </p:sp>
        <p:sp>
          <p:nvSpPr>
            <p:cNvPr id="81" name="Freeform: Shape 80">
              <a:extLst>
                <a:ext uri="{FF2B5EF4-FFF2-40B4-BE49-F238E27FC236}">
                  <a16:creationId xmlns:a16="http://schemas.microsoft.com/office/drawing/2014/main" id="{CD31F201-BCDB-4761-AA96-83F994C07BC2}"/>
                </a:ext>
              </a:extLst>
            </p:cNvPr>
            <p:cNvSpPr/>
            <p:nvPr/>
          </p:nvSpPr>
          <p:spPr>
            <a:xfrm>
              <a:off x="9660057" y="4860071"/>
              <a:ext cx="882815" cy="427613"/>
            </a:xfrm>
            <a:custGeom>
              <a:avLst/>
              <a:gdLst>
                <a:gd name="connsiteX0" fmla="*/ 643548 w 882814"/>
                <a:gd name="connsiteY0" fmla="*/ 86084 h 427613"/>
                <a:gd name="connsiteX1" fmla="*/ 476640 w 882814"/>
                <a:gd name="connsiteY1" fmla="*/ 166089 h 427613"/>
                <a:gd name="connsiteX2" fmla="*/ 169035 w 882814"/>
                <a:gd name="connsiteY2" fmla="*/ 17114 h 427613"/>
                <a:gd name="connsiteX3" fmla="*/ 36613 w 882814"/>
                <a:gd name="connsiteY3" fmla="*/ 68152 h 427613"/>
                <a:gd name="connsiteX4" fmla="*/ 20060 w 882814"/>
                <a:gd name="connsiteY4" fmla="*/ 97119 h 427613"/>
                <a:gd name="connsiteX5" fmla="*/ 71098 w 882814"/>
                <a:gd name="connsiteY5" fmla="*/ 232300 h 427613"/>
                <a:gd name="connsiteX6" fmla="*/ 426982 w 882814"/>
                <a:gd name="connsiteY6" fmla="*/ 407484 h 427613"/>
                <a:gd name="connsiteX7" fmla="*/ 489055 w 882814"/>
                <a:gd name="connsiteY7" fmla="*/ 418519 h 427613"/>
                <a:gd name="connsiteX8" fmla="*/ 531816 w 882814"/>
                <a:gd name="connsiteY8" fmla="*/ 400587 h 427613"/>
                <a:gd name="connsiteX9" fmla="*/ 878045 w 882814"/>
                <a:gd name="connsiteY9" fmla="*/ 244714 h 427613"/>
                <a:gd name="connsiteX10" fmla="*/ 849078 w 882814"/>
                <a:gd name="connsiteY10" fmla="*/ 218506 h 427613"/>
                <a:gd name="connsiteX11" fmla="*/ 643548 w 882814"/>
                <a:gd name="connsiteY11" fmla="*/ 86084 h 42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814" h="427613">
                  <a:moveTo>
                    <a:pt x="643548" y="86084"/>
                  </a:moveTo>
                  <a:lnTo>
                    <a:pt x="476640" y="166089"/>
                  </a:lnTo>
                  <a:lnTo>
                    <a:pt x="169035" y="17114"/>
                  </a:lnTo>
                  <a:cubicBezTo>
                    <a:pt x="120756" y="-818"/>
                    <a:pt x="61442" y="17114"/>
                    <a:pt x="36613" y="68152"/>
                  </a:cubicBezTo>
                  <a:lnTo>
                    <a:pt x="20060" y="97119"/>
                  </a:lnTo>
                  <a:cubicBezTo>
                    <a:pt x="-4769" y="146777"/>
                    <a:pt x="20060" y="210229"/>
                    <a:pt x="71098" y="232300"/>
                  </a:cubicBezTo>
                  <a:lnTo>
                    <a:pt x="426982" y="407484"/>
                  </a:lnTo>
                  <a:cubicBezTo>
                    <a:pt x="454570" y="418519"/>
                    <a:pt x="465605" y="418519"/>
                    <a:pt x="489055" y="418519"/>
                  </a:cubicBezTo>
                  <a:cubicBezTo>
                    <a:pt x="505608" y="418519"/>
                    <a:pt x="513884" y="407484"/>
                    <a:pt x="531816" y="400587"/>
                  </a:cubicBezTo>
                  <a:lnTo>
                    <a:pt x="878045" y="244714"/>
                  </a:lnTo>
                  <a:lnTo>
                    <a:pt x="849078" y="218506"/>
                  </a:lnTo>
                  <a:cubicBezTo>
                    <a:pt x="756658" y="210229"/>
                    <a:pt x="689068" y="166089"/>
                    <a:pt x="643548" y="86084"/>
                  </a:cubicBezTo>
                  <a:close/>
                </a:path>
              </a:pathLst>
            </a:custGeom>
            <a:solidFill>
              <a:srgbClr val="343434"/>
            </a:solidFill>
            <a:ln w="9525" cap="flat">
              <a:noFill/>
              <a:prstDash val="solid"/>
              <a:miter/>
            </a:ln>
          </p:spPr>
          <p:txBody>
            <a:bodyPr rtlCol="0" anchor="ctr"/>
            <a:lstStyle/>
            <a:p>
              <a:endParaRPr lang="id-ID"/>
            </a:p>
          </p:txBody>
        </p:sp>
      </p:grpSp>
      <p:grpSp>
        <p:nvGrpSpPr>
          <p:cNvPr id="6" name="Group 5">
            <a:extLst>
              <a:ext uri="{FF2B5EF4-FFF2-40B4-BE49-F238E27FC236}">
                <a16:creationId xmlns:a16="http://schemas.microsoft.com/office/drawing/2014/main" id="{6C773CA8-30AC-8A7E-9528-0BB0A861E81A}"/>
              </a:ext>
            </a:extLst>
          </p:cNvPr>
          <p:cNvGrpSpPr/>
          <p:nvPr/>
        </p:nvGrpSpPr>
        <p:grpSpPr>
          <a:xfrm>
            <a:off x="6898159" y="4059892"/>
            <a:ext cx="1907788" cy="1925891"/>
            <a:chOff x="6898159" y="4059892"/>
            <a:chExt cx="1907788" cy="1925891"/>
          </a:xfrm>
        </p:grpSpPr>
        <p:sp>
          <p:nvSpPr>
            <p:cNvPr id="82" name="Freeform: Shape 81">
              <a:extLst>
                <a:ext uri="{FF2B5EF4-FFF2-40B4-BE49-F238E27FC236}">
                  <a16:creationId xmlns:a16="http://schemas.microsoft.com/office/drawing/2014/main" id="{659E2AC6-0F33-436D-A029-402A35350EE3}"/>
                </a:ext>
              </a:extLst>
            </p:cNvPr>
            <p:cNvSpPr/>
            <p:nvPr/>
          </p:nvSpPr>
          <p:spPr>
            <a:xfrm>
              <a:off x="8047278" y="4504588"/>
              <a:ext cx="758669" cy="524171"/>
            </a:xfrm>
            <a:custGeom>
              <a:avLst/>
              <a:gdLst>
                <a:gd name="connsiteX0" fmla="*/ 705884 w 758668"/>
                <a:gd name="connsiteY0" fmla="*/ 16713 h 524171"/>
                <a:gd name="connsiteX1" fmla="*/ 590014 w 758668"/>
                <a:gd name="connsiteY1" fmla="*/ 56715 h 524171"/>
                <a:gd name="connsiteX2" fmla="*/ 463109 w 758668"/>
                <a:gd name="connsiteY2" fmla="*/ 295351 h 524171"/>
                <a:gd name="connsiteX3" fmla="*/ 154124 w 758668"/>
                <a:gd name="connsiteY3" fmla="*/ 104994 h 524171"/>
                <a:gd name="connsiteX4" fmla="*/ 24461 w 758668"/>
                <a:gd name="connsiteY4" fmla="*/ 129823 h 524171"/>
                <a:gd name="connsiteX5" fmla="*/ 46531 w 758668"/>
                <a:gd name="connsiteY5" fmla="*/ 260866 h 524171"/>
                <a:gd name="connsiteX6" fmla="*/ 441039 w 758668"/>
                <a:gd name="connsiteY6" fmla="*/ 500881 h 524171"/>
                <a:gd name="connsiteX7" fmla="*/ 576220 w 758668"/>
                <a:gd name="connsiteY7" fmla="*/ 480190 h 524171"/>
                <a:gd name="connsiteX8" fmla="*/ 576220 w 758668"/>
                <a:gd name="connsiteY8" fmla="*/ 480190 h 524171"/>
                <a:gd name="connsiteX9" fmla="*/ 578979 w 758668"/>
                <a:gd name="connsiteY9" fmla="*/ 460878 h 524171"/>
                <a:gd name="connsiteX10" fmla="*/ 741748 w 758668"/>
                <a:gd name="connsiteY10" fmla="*/ 144996 h 524171"/>
                <a:gd name="connsiteX11" fmla="*/ 705884 w 758668"/>
                <a:gd name="connsiteY11" fmla="*/ 16713 h 5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668" h="524171">
                  <a:moveTo>
                    <a:pt x="705884" y="16713"/>
                  </a:moveTo>
                  <a:cubicBezTo>
                    <a:pt x="667260" y="160"/>
                    <a:pt x="601049" y="16713"/>
                    <a:pt x="590014" y="56715"/>
                  </a:cubicBezTo>
                  <a:lnTo>
                    <a:pt x="463109" y="295351"/>
                  </a:lnTo>
                  <a:lnTo>
                    <a:pt x="154124" y="104994"/>
                  </a:lnTo>
                  <a:cubicBezTo>
                    <a:pt x="111363" y="74647"/>
                    <a:pt x="46531" y="85683"/>
                    <a:pt x="24461" y="129823"/>
                  </a:cubicBezTo>
                  <a:cubicBezTo>
                    <a:pt x="-368" y="171205"/>
                    <a:pt x="7908" y="230519"/>
                    <a:pt x="46531" y="260866"/>
                  </a:cubicBezTo>
                  <a:lnTo>
                    <a:pt x="441039" y="500881"/>
                  </a:lnTo>
                  <a:cubicBezTo>
                    <a:pt x="486559" y="527090"/>
                    <a:pt x="548632" y="520193"/>
                    <a:pt x="576220" y="480190"/>
                  </a:cubicBezTo>
                  <a:lnTo>
                    <a:pt x="576220" y="480190"/>
                  </a:lnTo>
                  <a:cubicBezTo>
                    <a:pt x="576220" y="470534"/>
                    <a:pt x="578979" y="470534"/>
                    <a:pt x="578979" y="460878"/>
                  </a:cubicBezTo>
                  <a:lnTo>
                    <a:pt x="741748" y="144996"/>
                  </a:lnTo>
                  <a:cubicBezTo>
                    <a:pt x="776233" y="104994"/>
                    <a:pt x="765198" y="44301"/>
                    <a:pt x="705884" y="16713"/>
                  </a:cubicBezTo>
                  <a:close/>
                </a:path>
              </a:pathLst>
            </a:custGeom>
            <a:solidFill>
              <a:srgbClr val="343434"/>
            </a:solidFill>
            <a:ln w="9525" cap="flat">
              <a:noFill/>
              <a:prstDash val="solid"/>
              <a:miter/>
            </a:ln>
          </p:spPr>
          <p:txBody>
            <a:bodyPr rtlCol="0" anchor="ctr"/>
            <a:lstStyle/>
            <a:p>
              <a:endParaRPr lang="id-ID"/>
            </a:p>
          </p:txBody>
        </p:sp>
        <p:sp>
          <p:nvSpPr>
            <p:cNvPr id="83" name="Freeform: Shape 82">
              <a:extLst>
                <a:ext uri="{FF2B5EF4-FFF2-40B4-BE49-F238E27FC236}">
                  <a16:creationId xmlns:a16="http://schemas.microsoft.com/office/drawing/2014/main" id="{70BC27A8-AF75-4154-BD58-A9C863BCF7E5}"/>
                </a:ext>
              </a:extLst>
            </p:cNvPr>
            <p:cNvSpPr/>
            <p:nvPr/>
          </p:nvSpPr>
          <p:spPr>
            <a:xfrm>
              <a:off x="8123466" y="4059892"/>
              <a:ext cx="455201" cy="455201"/>
            </a:xfrm>
            <a:custGeom>
              <a:avLst/>
              <a:gdLst>
                <a:gd name="connsiteX0" fmla="*/ 224152 w 455201"/>
                <a:gd name="connsiteY0" fmla="*/ 450374 h 455201"/>
                <a:gd name="connsiteX1" fmla="*/ 451753 w 455201"/>
                <a:gd name="connsiteY1" fmla="*/ 232429 h 455201"/>
                <a:gd name="connsiteX2" fmla="*/ 224152 w 455201"/>
                <a:gd name="connsiteY2" fmla="*/ 10345 h 455201"/>
                <a:gd name="connsiteX3" fmla="*/ 10345 w 455201"/>
                <a:gd name="connsiteY3" fmla="*/ 232429 h 455201"/>
                <a:gd name="connsiteX4" fmla="*/ 224152 w 455201"/>
                <a:gd name="connsiteY4" fmla="*/ 450374 h 455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01" h="455201">
                  <a:moveTo>
                    <a:pt x="224152" y="450374"/>
                  </a:moveTo>
                  <a:cubicBezTo>
                    <a:pt x="348298" y="450374"/>
                    <a:pt x="451753" y="356574"/>
                    <a:pt x="451753" y="232429"/>
                  </a:cubicBezTo>
                  <a:cubicBezTo>
                    <a:pt x="451753" y="105524"/>
                    <a:pt x="346919" y="10345"/>
                    <a:pt x="224152" y="10345"/>
                  </a:cubicBezTo>
                  <a:cubicBezTo>
                    <a:pt x="102765" y="10345"/>
                    <a:pt x="10345" y="105524"/>
                    <a:pt x="10345" y="232429"/>
                  </a:cubicBezTo>
                  <a:cubicBezTo>
                    <a:pt x="10345" y="356574"/>
                    <a:pt x="102765" y="450374"/>
                    <a:pt x="224152" y="450374"/>
                  </a:cubicBezTo>
                  <a:close/>
                </a:path>
              </a:pathLst>
            </a:custGeom>
            <a:solidFill>
              <a:srgbClr val="343434"/>
            </a:solidFill>
            <a:ln w="9525" cap="flat">
              <a:noFill/>
              <a:prstDash val="solid"/>
              <a:miter/>
            </a:ln>
          </p:spPr>
          <p:txBody>
            <a:bodyPr rtlCol="0" anchor="ctr"/>
            <a:lstStyle/>
            <a:p>
              <a:endParaRPr lang="id-ID"/>
            </a:p>
          </p:txBody>
        </p:sp>
        <p:sp>
          <p:nvSpPr>
            <p:cNvPr id="84" name="Freeform: Shape 83">
              <a:extLst>
                <a:ext uri="{FF2B5EF4-FFF2-40B4-BE49-F238E27FC236}">
                  <a16:creationId xmlns:a16="http://schemas.microsoft.com/office/drawing/2014/main" id="{B8551A85-FEBB-4DC5-AF46-ADBE06AE6CDF}"/>
                </a:ext>
              </a:extLst>
            </p:cNvPr>
            <p:cNvSpPr/>
            <p:nvPr/>
          </p:nvSpPr>
          <p:spPr>
            <a:xfrm>
              <a:off x="7371823" y="4331499"/>
              <a:ext cx="510377" cy="524171"/>
            </a:xfrm>
            <a:custGeom>
              <a:avLst/>
              <a:gdLst>
                <a:gd name="connsiteX0" fmla="*/ 57116 w 510377"/>
                <a:gd name="connsiteY0" fmla="*/ 511201 h 524171"/>
                <a:gd name="connsiteX1" fmla="*/ 184021 w 510377"/>
                <a:gd name="connsiteY1" fmla="*/ 467060 h 524171"/>
                <a:gd name="connsiteX2" fmla="*/ 297132 w 510377"/>
                <a:gd name="connsiteY2" fmla="*/ 228424 h 524171"/>
                <a:gd name="connsiteX3" fmla="*/ 407483 w 510377"/>
                <a:gd name="connsiteY3" fmla="*/ 283600 h 524171"/>
                <a:gd name="connsiteX4" fmla="*/ 450245 w 510377"/>
                <a:gd name="connsiteY4" fmla="*/ 209113 h 524171"/>
                <a:gd name="connsiteX5" fmla="*/ 509559 w 510377"/>
                <a:gd name="connsiteY5" fmla="*/ 124969 h 524171"/>
                <a:gd name="connsiteX6" fmla="*/ 315064 w 510377"/>
                <a:gd name="connsiteY6" fmla="*/ 22894 h 524171"/>
                <a:gd name="connsiteX7" fmla="*/ 196436 w 510377"/>
                <a:gd name="connsiteY7" fmla="*/ 38067 h 524171"/>
                <a:gd name="connsiteX8" fmla="*/ 174365 w 510377"/>
                <a:gd name="connsiteY8" fmla="*/ 64276 h 524171"/>
                <a:gd name="connsiteX9" fmla="*/ 22631 w 510377"/>
                <a:gd name="connsiteY9" fmla="*/ 388434 h 524171"/>
                <a:gd name="connsiteX10" fmla="*/ 57116 w 510377"/>
                <a:gd name="connsiteY10" fmla="*/ 511201 h 5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377" h="524171">
                  <a:moveTo>
                    <a:pt x="57116" y="511201"/>
                  </a:moveTo>
                  <a:cubicBezTo>
                    <a:pt x="108154" y="537409"/>
                    <a:pt x="161951" y="520857"/>
                    <a:pt x="184021" y="467060"/>
                  </a:cubicBezTo>
                  <a:lnTo>
                    <a:pt x="297132" y="228424"/>
                  </a:lnTo>
                  <a:lnTo>
                    <a:pt x="407483" y="283600"/>
                  </a:lnTo>
                  <a:lnTo>
                    <a:pt x="450245" y="209113"/>
                  </a:lnTo>
                  <a:cubicBezTo>
                    <a:pt x="453003" y="171869"/>
                    <a:pt x="487488" y="153937"/>
                    <a:pt x="509559" y="124969"/>
                  </a:cubicBezTo>
                  <a:lnTo>
                    <a:pt x="315064" y="22894"/>
                  </a:lnTo>
                  <a:cubicBezTo>
                    <a:pt x="284717" y="823"/>
                    <a:pt x="222644" y="9100"/>
                    <a:pt x="196436" y="38067"/>
                  </a:cubicBezTo>
                  <a:cubicBezTo>
                    <a:pt x="185400" y="47723"/>
                    <a:pt x="185400" y="57379"/>
                    <a:pt x="174365" y="64276"/>
                  </a:cubicBezTo>
                  <a:lnTo>
                    <a:pt x="22631" y="388434"/>
                  </a:lnTo>
                  <a:cubicBezTo>
                    <a:pt x="-4957" y="435334"/>
                    <a:pt x="17114" y="486372"/>
                    <a:pt x="57116" y="511201"/>
                  </a:cubicBezTo>
                  <a:close/>
                </a:path>
              </a:pathLst>
            </a:custGeom>
            <a:solidFill>
              <a:srgbClr val="343434"/>
            </a:solidFill>
            <a:ln w="9525" cap="flat">
              <a:noFill/>
              <a:prstDash val="solid"/>
              <a:miter/>
            </a:ln>
          </p:spPr>
          <p:txBody>
            <a:bodyPr rtlCol="0" anchor="ctr"/>
            <a:lstStyle/>
            <a:p>
              <a:endParaRPr lang="id-ID"/>
            </a:p>
          </p:txBody>
        </p:sp>
        <p:sp>
          <p:nvSpPr>
            <p:cNvPr id="85" name="Freeform: Shape 84">
              <a:extLst>
                <a:ext uri="{FF2B5EF4-FFF2-40B4-BE49-F238E27FC236}">
                  <a16:creationId xmlns:a16="http://schemas.microsoft.com/office/drawing/2014/main" id="{FF5FE145-27C2-4C9B-A4BE-9C783DD6026E}"/>
                </a:ext>
              </a:extLst>
            </p:cNvPr>
            <p:cNvSpPr/>
            <p:nvPr/>
          </p:nvSpPr>
          <p:spPr>
            <a:xfrm>
              <a:off x="7497538" y="4427064"/>
              <a:ext cx="1062136" cy="1558719"/>
            </a:xfrm>
            <a:custGeom>
              <a:avLst/>
              <a:gdLst>
                <a:gd name="connsiteX0" fmla="*/ 788008 w 1062136"/>
                <a:gd name="connsiteY0" fmla="*/ 1048779 h 1558719"/>
                <a:gd name="connsiteX1" fmla="*/ 754902 w 1062136"/>
                <a:gd name="connsiteY1" fmla="*/ 1022570 h 1558719"/>
                <a:gd name="connsiteX2" fmla="*/ 730073 w 1062136"/>
                <a:gd name="connsiteY2" fmla="*/ 1008776 h 1558719"/>
                <a:gd name="connsiteX3" fmla="*/ 496955 w 1062136"/>
                <a:gd name="connsiteY3" fmla="*/ 917736 h 1558719"/>
                <a:gd name="connsiteX4" fmla="*/ 730073 w 1062136"/>
                <a:gd name="connsiteY4" fmla="*/ 462535 h 1558719"/>
                <a:gd name="connsiteX5" fmla="*/ 592133 w 1062136"/>
                <a:gd name="connsiteY5" fmla="*/ 382530 h 1558719"/>
                <a:gd name="connsiteX6" fmla="*/ 538337 w 1062136"/>
                <a:gd name="connsiteY6" fmla="*/ 199070 h 1558719"/>
                <a:gd name="connsiteX7" fmla="*/ 651447 w 1062136"/>
                <a:gd name="connsiteY7" fmla="*/ 134238 h 1558719"/>
                <a:gd name="connsiteX8" fmla="*/ 724556 w 1062136"/>
                <a:gd name="connsiteY8" fmla="*/ 143894 h 1558719"/>
                <a:gd name="connsiteX9" fmla="*/ 800422 w 1062136"/>
                <a:gd name="connsiteY9" fmla="*/ 199070 h 1558719"/>
                <a:gd name="connsiteX10" fmla="*/ 705244 w 1062136"/>
                <a:gd name="connsiteY10" fmla="*/ 79062 h 1558719"/>
                <a:gd name="connsiteX11" fmla="*/ 618342 w 1062136"/>
                <a:gd name="connsiteY11" fmla="*/ 30783 h 1558719"/>
                <a:gd name="connsiteX12" fmla="*/ 361774 w 1062136"/>
                <a:gd name="connsiteY12" fmla="*/ 121824 h 1558719"/>
                <a:gd name="connsiteX13" fmla="*/ 29339 w 1062136"/>
                <a:gd name="connsiteY13" fmla="*/ 775658 h 1558719"/>
                <a:gd name="connsiteX14" fmla="*/ 123138 w 1062136"/>
                <a:gd name="connsiteY14" fmla="*/ 1030847 h 1558719"/>
                <a:gd name="connsiteX15" fmla="*/ 210040 w 1062136"/>
                <a:gd name="connsiteY15" fmla="*/ 1074988 h 1558719"/>
                <a:gd name="connsiteX16" fmla="*/ 317633 w 1062136"/>
                <a:gd name="connsiteY16" fmla="*/ 1092920 h 1558719"/>
                <a:gd name="connsiteX17" fmla="*/ 627998 w 1062136"/>
                <a:gd name="connsiteY17" fmla="*/ 1218445 h 1558719"/>
                <a:gd name="connsiteX18" fmla="*/ 850080 w 1062136"/>
                <a:gd name="connsiteY18" fmla="*/ 1520533 h 1558719"/>
                <a:gd name="connsiteX19" fmla="*/ 990779 w 1062136"/>
                <a:gd name="connsiteY19" fmla="*/ 1538465 h 1558719"/>
                <a:gd name="connsiteX20" fmla="*/ 1015608 w 1062136"/>
                <a:gd name="connsiteY20" fmla="*/ 1520533 h 1558719"/>
                <a:gd name="connsiteX21" fmla="*/ 1034920 w 1062136"/>
                <a:gd name="connsiteY21" fmla="*/ 1374317 h 1558719"/>
                <a:gd name="connsiteX22" fmla="*/ 788008 w 1062136"/>
                <a:gd name="connsiteY22" fmla="*/ 1048779 h 155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2136" h="1558719">
                  <a:moveTo>
                    <a:pt x="788008" y="1048779"/>
                  </a:moveTo>
                  <a:cubicBezTo>
                    <a:pt x="785249" y="1041882"/>
                    <a:pt x="774214" y="1030847"/>
                    <a:pt x="754902" y="1022570"/>
                  </a:cubicBezTo>
                  <a:cubicBezTo>
                    <a:pt x="749385" y="1017053"/>
                    <a:pt x="738350" y="1017053"/>
                    <a:pt x="730073" y="1008776"/>
                  </a:cubicBezTo>
                  <a:lnTo>
                    <a:pt x="496955" y="917736"/>
                  </a:lnTo>
                  <a:lnTo>
                    <a:pt x="730073" y="462535"/>
                  </a:lnTo>
                  <a:lnTo>
                    <a:pt x="592133" y="382530"/>
                  </a:lnTo>
                  <a:cubicBezTo>
                    <a:pt x="521784" y="341148"/>
                    <a:pt x="507990" y="257005"/>
                    <a:pt x="538337" y="199070"/>
                  </a:cubicBezTo>
                  <a:cubicBezTo>
                    <a:pt x="567304" y="154929"/>
                    <a:pt x="608686" y="134238"/>
                    <a:pt x="651447" y="134238"/>
                  </a:cubicBezTo>
                  <a:cubicBezTo>
                    <a:pt x="684553" y="134238"/>
                    <a:pt x="705244" y="135618"/>
                    <a:pt x="724556" y="143894"/>
                  </a:cubicBezTo>
                  <a:lnTo>
                    <a:pt x="800422" y="199070"/>
                  </a:lnTo>
                  <a:cubicBezTo>
                    <a:pt x="789387" y="143894"/>
                    <a:pt x="754902" y="106650"/>
                    <a:pt x="705244" y="79062"/>
                  </a:cubicBezTo>
                  <a:lnTo>
                    <a:pt x="618342" y="30783"/>
                  </a:lnTo>
                  <a:cubicBezTo>
                    <a:pt x="523163" y="-17495"/>
                    <a:pt x="404535" y="22507"/>
                    <a:pt x="361774" y="121824"/>
                  </a:cubicBezTo>
                  <a:lnTo>
                    <a:pt x="29339" y="775658"/>
                  </a:lnTo>
                  <a:cubicBezTo>
                    <a:pt x="-18940" y="865319"/>
                    <a:pt x="29339" y="978430"/>
                    <a:pt x="123138" y="1030847"/>
                  </a:cubicBezTo>
                  <a:lnTo>
                    <a:pt x="210040" y="1074988"/>
                  </a:lnTo>
                  <a:cubicBezTo>
                    <a:pt x="247284" y="1092920"/>
                    <a:pt x="280389" y="1092920"/>
                    <a:pt x="317633" y="1092920"/>
                  </a:cubicBezTo>
                  <a:lnTo>
                    <a:pt x="627998" y="1218445"/>
                  </a:lnTo>
                  <a:lnTo>
                    <a:pt x="850080" y="1520533"/>
                  </a:lnTo>
                  <a:cubicBezTo>
                    <a:pt x="887324" y="1568812"/>
                    <a:pt x="942500" y="1570192"/>
                    <a:pt x="990779" y="1538465"/>
                  </a:cubicBezTo>
                  <a:lnTo>
                    <a:pt x="1015608" y="1520533"/>
                  </a:lnTo>
                  <a:cubicBezTo>
                    <a:pt x="1055611" y="1480531"/>
                    <a:pt x="1063887" y="1417078"/>
                    <a:pt x="1034920" y="1374317"/>
                  </a:cubicBezTo>
                  <a:lnTo>
                    <a:pt x="788008" y="1048779"/>
                  </a:lnTo>
                  <a:close/>
                </a:path>
              </a:pathLst>
            </a:custGeom>
            <a:solidFill>
              <a:srgbClr val="343434"/>
            </a:solidFill>
            <a:ln w="9525" cap="flat">
              <a:noFill/>
              <a:prstDash val="solid"/>
              <a:miter/>
            </a:ln>
          </p:spPr>
          <p:txBody>
            <a:bodyPr rtlCol="0" anchor="ctr"/>
            <a:lstStyle/>
            <a:p>
              <a:endParaRPr lang="id-ID"/>
            </a:p>
          </p:txBody>
        </p:sp>
        <p:sp>
          <p:nvSpPr>
            <p:cNvPr id="86" name="Freeform: Shape 85">
              <a:extLst>
                <a:ext uri="{FF2B5EF4-FFF2-40B4-BE49-F238E27FC236}">
                  <a16:creationId xmlns:a16="http://schemas.microsoft.com/office/drawing/2014/main" id="{0AA9CFAD-F343-425C-9ACD-368A0CFE9A8F}"/>
                </a:ext>
              </a:extLst>
            </p:cNvPr>
            <p:cNvSpPr/>
            <p:nvPr/>
          </p:nvSpPr>
          <p:spPr>
            <a:xfrm>
              <a:off x="6898159" y="5424116"/>
              <a:ext cx="841433" cy="344849"/>
            </a:xfrm>
            <a:custGeom>
              <a:avLst/>
              <a:gdLst>
                <a:gd name="connsiteX0" fmla="*/ 694929 w 841432"/>
                <a:gd name="connsiteY0" fmla="*/ 76557 h 344849"/>
                <a:gd name="connsiteX1" fmla="*/ 619062 w 841432"/>
                <a:gd name="connsiteY1" fmla="*/ 10345 h 344849"/>
                <a:gd name="connsiteX2" fmla="*/ 481122 w 841432"/>
                <a:gd name="connsiteY2" fmla="*/ 105524 h 344849"/>
                <a:gd name="connsiteX3" fmla="*/ 125237 w 841432"/>
                <a:gd name="connsiteY3" fmla="*/ 76557 h 344849"/>
                <a:gd name="connsiteX4" fmla="*/ 12127 w 841432"/>
                <a:gd name="connsiteY4" fmla="*/ 163459 h 344849"/>
                <a:gd name="connsiteX5" fmla="*/ 12127 w 841432"/>
                <a:gd name="connsiteY5" fmla="*/ 200703 h 344849"/>
                <a:gd name="connsiteX6" fmla="*/ 104546 w 841432"/>
                <a:gd name="connsiteY6" fmla="*/ 302778 h 344849"/>
                <a:gd name="connsiteX7" fmla="*/ 507331 w 841432"/>
                <a:gd name="connsiteY7" fmla="*/ 341401 h 344849"/>
                <a:gd name="connsiteX8" fmla="*/ 537677 w 841432"/>
                <a:gd name="connsiteY8" fmla="*/ 341401 h 344849"/>
                <a:gd name="connsiteX9" fmla="*/ 568024 w 841432"/>
                <a:gd name="connsiteY9" fmla="*/ 322089 h 344849"/>
                <a:gd name="connsiteX10" fmla="*/ 835627 w 841432"/>
                <a:gd name="connsiteY10" fmla="*/ 135871 h 344849"/>
                <a:gd name="connsiteX11" fmla="*/ 784590 w 841432"/>
                <a:gd name="connsiteY11" fmla="*/ 123456 h 344849"/>
                <a:gd name="connsiteX12" fmla="*/ 694929 w 841432"/>
                <a:gd name="connsiteY12" fmla="*/ 76557 h 3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432" h="344849">
                  <a:moveTo>
                    <a:pt x="694929" y="76557"/>
                  </a:moveTo>
                  <a:cubicBezTo>
                    <a:pt x="657685" y="58624"/>
                    <a:pt x="635615" y="32416"/>
                    <a:pt x="619062" y="10345"/>
                  </a:cubicBezTo>
                  <a:lnTo>
                    <a:pt x="481122" y="105524"/>
                  </a:lnTo>
                  <a:lnTo>
                    <a:pt x="125237" y="76557"/>
                  </a:lnTo>
                  <a:cubicBezTo>
                    <a:pt x="57647" y="69660"/>
                    <a:pt x="17644" y="113800"/>
                    <a:pt x="12127" y="163459"/>
                  </a:cubicBezTo>
                  <a:lnTo>
                    <a:pt x="12127" y="200703"/>
                  </a:lnTo>
                  <a:cubicBezTo>
                    <a:pt x="1092" y="251740"/>
                    <a:pt x="42473" y="302778"/>
                    <a:pt x="104546" y="302778"/>
                  </a:cubicBezTo>
                  <a:lnTo>
                    <a:pt x="507331" y="341401"/>
                  </a:lnTo>
                  <a:cubicBezTo>
                    <a:pt x="512848" y="341401"/>
                    <a:pt x="529401" y="341401"/>
                    <a:pt x="537677" y="341401"/>
                  </a:cubicBezTo>
                  <a:cubicBezTo>
                    <a:pt x="545954" y="331745"/>
                    <a:pt x="562506" y="331745"/>
                    <a:pt x="568024" y="322089"/>
                  </a:cubicBezTo>
                  <a:lnTo>
                    <a:pt x="835627" y="135871"/>
                  </a:lnTo>
                  <a:cubicBezTo>
                    <a:pt x="816316" y="130353"/>
                    <a:pt x="795625" y="130353"/>
                    <a:pt x="784590" y="123456"/>
                  </a:cubicBezTo>
                  <a:lnTo>
                    <a:pt x="694929" y="76557"/>
                  </a:lnTo>
                  <a:close/>
                </a:path>
              </a:pathLst>
            </a:custGeom>
            <a:solidFill>
              <a:srgbClr val="343434"/>
            </a:solidFill>
            <a:ln w="9525" cap="flat">
              <a:noFill/>
              <a:prstDash val="solid"/>
              <a:miter/>
            </a:ln>
          </p:spPr>
          <p:txBody>
            <a:bodyPr rtlCol="0" anchor="ctr"/>
            <a:lstStyle/>
            <a:p>
              <a:endParaRPr lang="id-ID"/>
            </a:p>
          </p:txBody>
        </p:sp>
      </p:grpSp>
      <p:grpSp>
        <p:nvGrpSpPr>
          <p:cNvPr id="7" name="Group 6">
            <a:extLst>
              <a:ext uri="{FF2B5EF4-FFF2-40B4-BE49-F238E27FC236}">
                <a16:creationId xmlns:a16="http://schemas.microsoft.com/office/drawing/2014/main" id="{BF9C50F0-8AAC-E2E6-486A-796D1BAA79E0}"/>
              </a:ext>
            </a:extLst>
          </p:cNvPr>
          <p:cNvGrpSpPr/>
          <p:nvPr/>
        </p:nvGrpSpPr>
        <p:grpSpPr>
          <a:xfrm>
            <a:off x="4454268" y="3323293"/>
            <a:ext cx="2467743" cy="1357227"/>
            <a:chOff x="4454268" y="3323293"/>
            <a:chExt cx="2467743" cy="1357227"/>
          </a:xfrm>
        </p:grpSpPr>
        <p:sp>
          <p:nvSpPr>
            <p:cNvPr id="87" name="Freeform: Shape 86">
              <a:extLst>
                <a:ext uri="{FF2B5EF4-FFF2-40B4-BE49-F238E27FC236}">
                  <a16:creationId xmlns:a16="http://schemas.microsoft.com/office/drawing/2014/main" id="{1D616BF5-703F-430B-A715-014431D0D6F5}"/>
                </a:ext>
              </a:extLst>
            </p:cNvPr>
            <p:cNvSpPr/>
            <p:nvPr/>
          </p:nvSpPr>
          <p:spPr>
            <a:xfrm>
              <a:off x="6315076" y="3604561"/>
              <a:ext cx="606935" cy="468995"/>
            </a:xfrm>
            <a:custGeom>
              <a:avLst/>
              <a:gdLst>
                <a:gd name="connsiteX0" fmla="*/ 556587 w 606935"/>
                <a:gd name="connsiteY0" fmla="*/ 38063 h 468995"/>
                <a:gd name="connsiteX1" fmla="*/ 424165 w 606935"/>
                <a:gd name="connsiteY1" fmla="*/ 49098 h 468995"/>
                <a:gd name="connsiteX2" fmla="*/ 229670 w 606935"/>
                <a:gd name="connsiteY2" fmla="*/ 276699 h 468995"/>
                <a:gd name="connsiteX3" fmla="*/ 29657 w 606935"/>
                <a:gd name="connsiteY3" fmla="*/ 218764 h 468995"/>
                <a:gd name="connsiteX4" fmla="*/ 29657 w 606935"/>
                <a:gd name="connsiteY4" fmla="*/ 227041 h 468995"/>
                <a:gd name="connsiteX5" fmla="*/ 10345 w 606935"/>
                <a:gd name="connsiteY5" fmla="*/ 400845 h 468995"/>
                <a:gd name="connsiteX6" fmla="*/ 10345 w 606935"/>
                <a:gd name="connsiteY6" fmla="*/ 410500 h 468995"/>
                <a:gd name="connsiteX7" fmla="*/ 221393 w 606935"/>
                <a:gd name="connsiteY7" fmla="*/ 464297 h 468995"/>
                <a:gd name="connsiteX8" fmla="*/ 269672 w 606935"/>
                <a:gd name="connsiteY8" fmla="*/ 464297 h 468995"/>
                <a:gd name="connsiteX9" fmla="*/ 342780 w 606935"/>
                <a:gd name="connsiteY9" fmla="*/ 435330 h 468995"/>
                <a:gd name="connsiteX10" fmla="*/ 575899 w 606935"/>
                <a:gd name="connsiteY10" fmla="*/ 170485 h 468995"/>
                <a:gd name="connsiteX11" fmla="*/ 556587 w 606935"/>
                <a:gd name="connsiteY11" fmla="*/ 38063 h 46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935" h="468995">
                  <a:moveTo>
                    <a:pt x="556587" y="38063"/>
                  </a:moveTo>
                  <a:cubicBezTo>
                    <a:pt x="523481" y="-560"/>
                    <a:pt x="461409" y="-560"/>
                    <a:pt x="424165" y="49098"/>
                  </a:cubicBezTo>
                  <a:lnTo>
                    <a:pt x="229670" y="276699"/>
                  </a:lnTo>
                  <a:lnTo>
                    <a:pt x="29657" y="218764"/>
                  </a:lnTo>
                  <a:lnTo>
                    <a:pt x="29657" y="227041"/>
                  </a:lnTo>
                  <a:cubicBezTo>
                    <a:pt x="43451" y="287734"/>
                    <a:pt x="43451" y="349807"/>
                    <a:pt x="10345" y="400845"/>
                  </a:cubicBezTo>
                  <a:cubicBezTo>
                    <a:pt x="10345" y="410500"/>
                    <a:pt x="10345" y="410500"/>
                    <a:pt x="10345" y="410500"/>
                  </a:cubicBezTo>
                  <a:lnTo>
                    <a:pt x="221393" y="464297"/>
                  </a:lnTo>
                  <a:cubicBezTo>
                    <a:pt x="235187" y="472573"/>
                    <a:pt x="254499" y="472573"/>
                    <a:pt x="269672" y="464297"/>
                  </a:cubicBezTo>
                  <a:cubicBezTo>
                    <a:pt x="294502" y="464297"/>
                    <a:pt x="323469" y="454641"/>
                    <a:pt x="342780" y="435330"/>
                  </a:cubicBezTo>
                  <a:lnTo>
                    <a:pt x="575899" y="170485"/>
                  </a:lnTo>
                  <a:cubicBezTo>
                    <a:pt x="611763" y="126345"/>
                    <a:pt x="600728" y="67030"/>
                    <a:pt x="556587" y="38063"/>
                  </a:cubicBezTo>
                  <a:close/>
                </a:path>
              </a:pathLst>
            </a:custGeom>
            <a:solidFill>
              <a:srgbClr val="343434"/>
            </a:solidFill>
            <a:ln w="9525" cap="flat">
              <a:noFill/>
              <a:prstDash val="solid"/>
              <a:miter/>
            </a:ln>
          </p:spPr>
          <p:txBody>
            <a:bodyPr rtlCol="0" anchor="ctr"/>
            <a:lstStyle/>
            <a:p>
              <a:endParaRPr lang="id-ID"/>
            </a:p>
          </p:txBody>
        </p:sp>
        <p:sp>
          <p:nvSpPr>
            <p:cNvPr id="88" name="Freeform: Shape 87">
              <a:extLst>
                <a:ext uri="{FF2B5EF4-FFF2-40B4-BE49-F238E27FC236}">
                  <a16:creationId xmlns:a16="http://schemas.microsoft.com/office/drawing/2014/main" id="{6A5FC4AC-0419-49DD-B98D-AA219BEE8E04}"/>
                </a:ext>
              </a:extLst>
            </p:cNvPr>
            <p:cNvSpPr/>
            <p:nvPr/>
          </p:nvSpPr>
          <p:spPr>
            <a:xfrm>
              <a:off x="6237830" y="3323293"/>
              <a:ext cx="455201" cy="455201"/>
            </a:xfrm>
            <a:custGeom>
              <a:avLst/>
              <a:gdLst>
                <a:gd name="connsiteX0" fmla="*/ 224152 w 455201"/>
                <a:gd name="connsiteY0" fmla="*/ 453132 h 455201"/>
                <a:gd name="connsiteX1" fmla="*/ 451753 w 455201"/>
                <a:gd name="connsiteY1" fmla="*/ 225532 h 455201"/>
                <a:gd name="connsiteX2" fmla="*/ 224152 w 455201"/>
                <a:gd name="connsiteY2" fmla="*/ 10345 h 455201"/>
                <a:gd name="connsiteX3" fmla="*/ 10345 w 455201"/>
                <a:gd name="connsiteY3" fmla="*/ 225532 h 455201"/>
                <a:gd name="connsiteX4" fmla="*/ 224152 w 455201"/>
                <a:gd name="connsiteY4" fmla="*/ 453132 h 455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01" h="455201">
                  <a:moveTo>
                    <a:pt x="224152" y="453132"/>
                  </a:moveTo>
                  <a:cubicBezTo>
                    <a:pt x="345539" y="453132"/>
                    <a:pt x="451753" y="348298"/>
                    <a:pt x="451753" y="225532"/>
                  </a:cubicBezTo>
                  <a:cubicBezTo>
                    <a:pt x="451753" y="104145"/>
                    <a:pt x="344160" y="10345"/>
                    <a:pt x="224152" y="10345"/>
                  </a:cubicBezTo>
                  <a:cubicBezTo>
                    <a:pt x="105524" y="10345"/>
                    <a:pt x="10345" y="104145"/>
                    <a:pt x="10345" y="225532"/>
                  </a:cubicBezTo>
                  <a:cubicBezTo>
                    <a:pt x="10345" y="348298"/>
                    <a:pt x="106903" y="453132"/>
                    <a:pt x="224152" y="453132"/>
                  </a:cubicBezTo>
                  <a:close/>
                </a:path>
              </a:pathLst>
            </a:custGeom>
            <a:solidFill>
              <a:srgbClr val="343434"/>
            </a:solidFill>
            <a:ln w="9525" cap="flat">
              <a:noFill/>
              <a:prstDash val="solid"/>
              <a:miter/>
            </a:ln>
          </p:spPr>
          <p:txBody>
            <a:bodyPr rtlCol="0" anchor="ctr"/>
            <a:lstStyle/>
            <a:p>
              <a:endParaRPr lang="id-ID"/>
            </a:p>
          </p:txBody>
        </p:sp>
        <p:sp>
          <p:nvSpPr>
            <p:cNvPr id="89" name="Freeform: Shape 88">
              <a:extLst>
                <a:ext uri="{FF2B5EF4-FFF2-40B4-BE49-F238E27FC236}">
                  <a16:creationId xmlns:a16="http://schemas.microsoft.com/office/drawing/2014/main" id="{BD3C1999-0290-4017-9D01-D0D957B6E39D}"/>
                </a:ext>
              </a:extLst>
            </p:cNvPr>
            <p:cNvSpPr/>
            <p:nvPr/>
          </p:nvSpPr>
          <p:spPr>
            <a:xfrm>
              <a:off x="5824010" y="3760965"/>
              <a:ext cx="413819" cy="910403"/>
            </a:xfrm>
            <a:custGeom>
              <a:avLst/>
              <a:gdLst>
                <a:gd name="connsiteX0" fmla="*/ 204841 w 413819"/>
                <a:gd name="connsiteY0" fmla="*/ 528597 h 910402"/>
                <a:gd name="connsiteX1" fmla="*/ 377265 w 413819"/>
                <a:gd name="connsiteY1" fmla="*/ 143745 h 910402"/>
                <a:gd name="connsiteX2" fmla="*/ 334504 w 413819"/>
                <a:gd name="connsiteY2" fmla="*/ 19599 h 910402"/>
                <a:gd name="connsiteX3" fmla="*/ 213117 w 413819"/>
                <a:gd name="connsiteY3" fmla="*/ 63740 h 910402"/>
                <a:gd name="connsiteX4" fmla="*/ 18622 w 413819"/>
                <a:gd name="connsiteY4" fmla="*/ 480318 h 910402"/>
                <a:gd name="connsiteX5" fmla="*/ 18622 w 413819"/>
                <a:gd name="connsiteY5" fmla="*/ 531355 h 910402"/>
                <a:gd name="connsiteX6" fmla="*/ 32416 w 413819"/>
                <a:gd name="connsiteY6" fmla="*/ 604464 h 910402"/>
                <a:gd name="connsiteX7" fmla="*/ 248981 w 413819"/>
                <a:gd name="connsiteY7" fmla="*/ 881722 h 910402"/>
                <a:gd name="connsiteX8" fmla="*/ 375886 w 413819"/>
                <a:gd name="connsiteY8" fmla="*/ 888619 h 910402"/>
                <a:gd name="connsiteX9" fmla="*/ 392439 w 413819"/>
                <a:gd name="connsiteY9" fmla="*/ 760336 h 910402"/>
                <a:gd name="connsiteX10" fmla="*/ 204841 w 413819"/>
                <a:gd name="connsiteY10" fmla="*/ 528597 h 91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819" h="910402">
                  <a:moveTo>
                    <a:pt x="204841" y="528597"/>
                  </a:moveTo>
                  <a:lnTo>
                    <a:pt x="377265" y="143745"/>
                  </a:lnTo>
                  <a:cubicBezTo>
                    <a:pt x="404853" y="102363"/>
                    <a:pt x="385542" y="37531"/>
                    <a:pt x="334504" y="19599"/>
                  </a:cubicBezTo>
                  <a:cubicBezTo>
                    <a:pt x="291743" y="-3851"/>
                    <a:pt x="233808" y="19599"/>
                    <a:pt x="213117" y="63740"/>
                  </a:cubicBezTo>
                  <a:lnTo>
                    <a:pt x="18622" y="480318"/>
                  </a:lnTo>
                  <a:cubicBezTo>
                    <a:pt x="7587" y="496870"/>
                    <a:pt x="7587" y="517561"/>
                    <a:pt x="18622" y="531355"/>
                  </a:cubicBezTo>
                  <a:cubicBezTo>
                    <a:pt x="7587" y="561702"/>
                    <a:pt x="18622" y="585152"/>
                    <a:pt x="32416" y="604464"/>
                  </a:cubicBezTo>
                  <a:lnTo>
                    <a:pt x="248981" y="881722"/>
                  </a:lnTo>
                  <a:cubicBezTo>
                    <a:pt x="280707" y="921725"/>
                    <a:pt x="344160" y="921725"/>
                    <a:pt x="375886" y="888619"/>
                  </a:cubicBezTo>
                  <a:cubicBezTo>
                    <a:pt x="424165" y="863790"/>
                    <a:pt x="429682" y="800338"/>
                    <a:pt x="392439" y="760336"/>
                  </a:cubicBezTo>
                  <a:lnTo>
                    <a:pt x="204841" y="528597"/>
                  </a:lnTo>
                  <a:close/>
                </a:path>
              </a:pathLst>
            </a:custGeom>
            <a:solidFill>
              <a:srgbClr val="343434"/>
            </a:solidFill>
            <a:ln w="9525" cap="flat">
              <a:noFill/>
              <a:prstDash val="solid"/>
              <a:miter/>
            </a:ln>
          </p:spPr>
          <p:txBody>
            <a:bodyPr rtlCol="0" anchor="ctr"/>
            <a:lstStyle/>
            <a:p>
              <a:endParaRPr lang="id-ID"/>
            </a:p>
          </p:txBody>
        </p:sp>
        <p:sp>
          <p:nvSpPr>
            <p:cNvPr id="90" name="Freeform: Shape 89">
              <a:extLst>
                <a:ext uri="{FF2B5EF4-FFF2-40B4-BE49-F238E27FC236}">
                  <a16:creationId xmlns:a16="http://schemas.microsoft.com/office/drawing/2014/main" id="{8EB35500-0BC2-43EA-86FC-195D678D541F}"/>
                </a:ext>
              </a:extLst>
            </p:cNvPr>
            <p:cNvSpPr/>
            <p:nvPr/>
          </p:nvSpPr>
          <p:spPr>
            <a:xfrm>
              <a:off x="4454268" y="4092997"/>
              <a:ext cx="786257" cy="524171"/>
            </a:xfrm>
            <a:custGeom>
              <a:avLst/>
              <a:gdLst>
                <a:gd name="connsiteX0" fmla="*/ 410371 w 786256"/>
                <a:gd name="connsiteY0" fmla="*/ 455891 h 524171"/>
                <a:gd name="connsiteX1" fmla="*/ 545552 w 786256"/>
                <a:gd name="connsiteY1" fmla="*/ 316572 h 524171"/>
                <a:gd name="connsiteX2" fmla="*/ 751082 w 786256"/>
                <a:gd name="connsiteY2" fmla="*/ 316572 h 524171"/>
                <a:gd name="connsiteX3" fmla="*/ 775911 w 786256"/>
                <a:gd name="connsiteY3" fmla="*/ 316572 h 524171"/>
                <a:gd name="connsiteX4" fmla="*/ 775911 w 786256"/>
                <a:gd name="connsiteY4" fmla="*/ 287604 h 524171"/>
                <a:gd name="connsiteX5" fmla="*/ 775911 w 786256"/>
                <a:gd name="connsiteY5" fmla="*/ 155182 h 524171"/>
                <a:gd name="connsiteX6" fmla="*/ 751082 w 786256"/>
                <a:gd name="connsiteY6" fmla="*/ 98627 h 524171"/>
                <a:gd name="connsiteX7" fmla="*/ 719356 w 786256"/>
                <a:gd name="connsiteY7" fmla="*/ 10345 h 524171"/>
                <a:gd name="connsiteX8" fmla="*/ 465547 w 786256"/>
                <a:gd name="connsiteY8" fmla="*/ 253119 h 524171"/>
                <a:gd name="connsiteX9" fmla="*/ 454512 w 786256"/>
                <a:gd name="connsiteY9" fmla="*/ 277949 h 524171"/>
                <a:gd name="connsiteX10" fmla="*/ 115180 w 786256"/>
                <a:gd name="connsiteY10" fmla="*/ 277949 h 524171"/>
                <a:gd name="connsiteX11" fmla="*/ 10345 w 786256"/>
                <a:gd name="connsiteY11" fmla="*/ 382783 h 524171"/>
                <a:gd name="connsiteX12" fmla="*/ 10345 w 786256"/>
                <a:gd name="connsiteY12" fmla="*/ 413130 h 524171"/>
                <a:gd name="connsiteX13" fmla="*/ 115180 w 786256"/>
                <a:gd name="connsiteY13" fmla="*/ 519343 h 524171"/>
                <a:gd name="connsiteX14" fmla="*/ 410371 w 786256"/>
                <a:gd name="connsiteY14" fmla="*/ 519343 h 524171"/>
                <a:gd name="connsiteX15" fmla="*/ 410371 w 786256"/>
                <a:gd name="connsiteY15" fmla="*/ 477961 h 524171"/>
                <a:gd name="connsiteX16" fmla="*/ 410371 w 786256"/>
                <a:gd name="connsiteY16" fmla="*/ 455891 h 5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256" h="524171">
                  <a:moveTo>
                    <a:pt x="410371" y="455891"/>
                  </a:moveTo>
                  <a:cubicBezTo>
                    <a:pt x="410371" y="375886"/>
                    <a:pt x="466926" y="316572"/>
                    <a:pt x="545552" y="316572"/>
                  </a:cubicBezTo>
                  <a:lnTo>
                    <a:pt x="751082" y="316572"/>
                  </a:lnTo>
                  <a:lnTo>
                    <a:pt x="775911" y="316572"/>
                  </a:lnTo>
                  <a:lnTo>
                    <a:pt x="775911" y="287604"/>
                  </a:lnTo>
                  <a:lnTo>
                    <a:pt x="775911" y="155182"/>
                  </a:lnTo>
                  <a:cubicBezTo>
                    <a:pt x="767635" y="141388"/>
                    <a:pt x="756600" y="111042"/>
                    <a:pt x="751082" y="98627"/>
                  </a:cubicBezTo>
                  <a:lnTo>
                    <a:pt x="719356" y="10345"/>
                  </a:lnTo>
                  <a:lnTo>
                    <a:pt x="465547" y="253119"/>
                  </a:lnTo>
                  <a:cubicBezTo>
                    <a:pt x="465547" y="262775"/>
                    <a:pt x="460029" y="272431"/>
                    <a:pt x="454512" y="277949"/>
                  </a:cubicBezTo>
                  <a:lnTo>
                    <a:pt x="115180" y="277949"/>
                  </a:lnTo>
                  <a:cubicBezTo>
                    <a:pt x="55866" y="277949"/>
                    <a:pt x="10345" y="323469"/>
                    <a:pt x="10345" y="382783"/>
                  </a:cubicBezTo>
                  <a:lnTo>
                    <a:pt x="10345" y="413130"/>
                  </a:lnTo>
                  <a:cubicBezTo>
                    <a:pt x="10345" y="469685"/>
                    <a:pt x="55866" y="519343"/>
                    <a:pt x="115180" y="519343"/>
                  </a:cubicBezTo>
                  <a:lnTo>
                    <a:pt x="410371" y="519343"/>
                  </a:lnTo>
                  <a:cubicBezTo>
                    <a:pt x="410371" y="509687"/>
                    <a:pt x="410371" y="500032"/>
                    <a:pt x="410371" y="477961"/>
                  </a:cubicBezTo>
                  <a:lnTo>
                    <a:pt x="410371" y="455891"/>
                  </a:lnTo>
                  <a:close/>
                </a:path>
              </a:pathLst>
            </a:custGeom>
            <a:solidFill>
              <a:srgbClr val="343434"/>
            </a:solidFill>
            <a:ln w="9525" cap="flat">
              <a:noFill/>
              <a:prstDash val="solid"/>
              <a:miter/>
            </a:ln>
          </p:spPr>
          <p:txBody>
            <a:bodyPr rtlCol="0" anchor="ctr"/>
            <a:lstStyle/>
            <a:p>
              <a:endParaRPr lang="id-ID"/>
            </a:p>
          </p:txBody>
        </p:sp>
        <p:sp>
          <p:nvSpPr>
            <p:cNvPr id="91" name="Freeform: Shape 90">
              <a:extLst>
                <a:ext uri="{FF2B5EF4-FFF2-40B4-BE49-F238E27FC236}">
                  <a16:creationId xmlns:a16="http://schemas.microsoft.com/office/drawing/2014/main" id="{53DECC54-E747-4E7E-8010-2965C71BB748}"/>
                </a:ext>
              </a:extLst>
            </p:cNvPr>
            <p:cNvSpPr/>
            <p:nvPr/>
          </p:nvSpPr>
          <p:spPr>
            <a:xfrm>
              <a:off x="4887399" y="3604590"/>
              <a:ext cx="1434574" cy="1075930"/>
            </a:xfrm>
            <a:custGeom>
              <a:avLst/>
              <a:gdLst>
                <a:gd name="connsiteX0" fmla="*/ 1395261 w 1434573"/>
                <a:gd name="connsiteY0" fmla="*/ 142868 h 1075930"/>
                <a:gd name="connsiteX1" fmla="*/ 1149728 w 1434573"/>
                <a:gd name="connsiteY1" fmla="*/ 18722 h 1075930"/>
                <a:gd name="connsiteX2" fmla="*/ 457270 w 1434573"/>
                <a:gd name="connsiteY2" fmla="*/ 238047 h 1075930"/>
                <a:gd name="connsiteX3" fmla="*/ 324848 w 1434573"/>
                <a:gd name="connsiteY3" fmla="*/ 479441 h 1075930"/>
                <a:gd name="connsiteX4" fmla="*/ 353816 w 1434573"/>
                <a:gd name="connsiteY4" fmla="*/ 570482 h 1075930"/>
                <a:gd name="connsiteX5" fmla="*/ 386921 w 1434573"/>
                <a:gd name="connsiteY5" fmla="*/ 628416 h 1075930"/>
                <a:gd name="connsiteX6" fmla="*/ 386921 w 1434573"/>
                <a:gd name="connsiteY6" fmla="*/ 839464 h 1075930"/>
                <a:gd name="connsiteX7" fmla="*/ 112421 w 1434573"/>
                <a:gd name="connsiteY7" fmla="*/ 839464 h 1075930"/>
                <a:gd name="connsiteX8" fmla="*/ 10345 w 1434573"/>
                <a:gd name="connsiteY8" fmla="*/ 944298 h 1075930"/>
                <a:gd name="connsiteX9" fmla="*/ 10345 w 1434573"/>
                <a:gd name="connsiteY9" fmla="*/ 964989 h 1075930"/>
                <a:gd name="connsiteX10" fmla="*/ 112421 w 1434573"/>
                <a:gd name="connsiteY10" fmla="*/ 1072582 h 1075930"/>
                <a:gd name="connsiteX11" fmla="*/ 517964 w 1434573"/>
                <a:gd name="connsiteY11" fmla="*/ 1072582 h 1075930"/>
                <a:gd name="connsiteX12" fmla="*/ 622798 w 1434573"/>
                <a:gd name="connsiteY12" fmla="*/ 964989 h 1075930"/>
                <a:gd name="connsiteX13" fmla="*/ 622798 w 1434573"/>
                <a:gd name="connsiteY13" fmla="*/ 944298 h 1075930"/>
                <a:gd name="connsiteX14" fmla="*/ 622798 w 1434573"/>
                <a:gd name="connsiteY14" fmla="*/ 944298 h 1075930"/>
                <a:gd name="connsiteX15" fmla="*/ 622798 w 1434573"/>
                <a:gd name="connsiteY15" fmla="*/ 687730 h 1075930"/>
                <a:gd name="connsiteX16" fmla="*/ 924886 w 1434573"/>
                <a:gd name="connsiteY16" fmla="*/ 596690 h 1075930"/>
                <a:gd name="connsiteX17" fmla="*/ 1108346 w 1434573"/>
                <a:gd name="connsiteY17" fmla="*/ 206321 h 1075930"/>
                <a:gd name="connsiteX18" fmla="*/ 1229733 w 1434573"/>
                <a:gd name="connsiteY18" fmla="*/ 127695 h 1075930"/>
                <a:gd name="connsiteX19" fmla="*/ 1294565 w 1434573"/>
                <a:gd name="connsiteY19" fmla="*/ 134592 h 1075930"/>
                <a:gd name="connsiteX20" fmla="*/ 1362155 w 1434573"/>
                <a:gd name="connsiteY20" fmla="*/ 214597 h 1075930"/>
                <a:gd name="connsiteX21" fmla="*/ 1351120 w 1434573"/>
                <a:gd name="connsiteY21" fmla="*/ 320810 h 1075930"/>
                <a:gd name="connsiteX22" fmla="*/ 1264218 w 1434573"/>
                <a:gd name="connsiteY22" fmla="*/ 491856 h 1075930"/>
                <a:gd name="connsiteX23" fmla="*/ 1294565 w 1434573"/>
                <a:gd name="connsiteY23" fmla="*/ 482200 h 1075930"/>
                <a:gd name="connsiteX24" fmla="*/ 1424228 w 1434573"/>
                <a:gd name="connsiteY24" fmla="*/ 240806 h 1075930"/>
                <a:gd name="connsiteX25" fmla="*/ 1395261 w 1434573"/>
                <a:gd name="connsiteY25" fmla="*/ 142868 h 107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4573" h="1075930">
                  <a:moveTo>
                    <a:pt x="1395261" y="142868"/>
                  </a:moveTo>
                  <a:cubicBezTo>
                    <a:pt x="1362155" y="49069"/>
                    <a:pt x="1249045" y="-13004"/>
                    <a:pt x="1149728" y="18722"/>
                  </a:cubicBezTo>
                  <a:lnTo>
                    <a:pt x="457270" y="238047"/>
                  </a:lnTo>
                  <a:cubicBezTo>
                    <a:pt x="352436" y="276670"/>
                    <a:pt x="287604" y="380125"/>
                    <a:pt x="324848" y="479441"/>
                  </a:cubicBezTo>
                  <a:lnTo>
                    <a:pt x="353816" y="570482"/>
                  </a:lnTo>
                  <a:cubicBezTo>
                    <a:pt x="362092" y="593931"/>
                    <a:pt x="367609" y="610484"/>
                    <a:pt x="386921" y="628416"/>
                  </a:cubicBezTo>
                  <a:lnTo>
                    <a:pt x="386921" y="839464"/>
                  </a:lnTo>
                  <a:lnTo>
                    <a:pt x="112421" y="839464"/>
                  </a:lnTo>
                  <a:cubicBezTo>
                    <a:pt x="53107" y="839464"/>
                    <a:pt x="10345" y="889122"/>
                    <a:pt x="10345" y="944298"/>
                  </a:cubicBezTo>
                  <a:lnTo>
                    <a:pt x="10345" y="964989"/>
                  </a:lnTo>
                  <a:cubicBezTo>
                    <a:pt x="10345" y="1031200"/>
                    <a:pt x="53107" y="1072582"/>
                    <a:pt x="112421" y="1072582"/>
                  </a:cubicBezTo>
                  <a:lnTo>
                    <a:pt x="517964" y="1072582"/>
                  </a:lnTo>
                  <a:cubicBezTo>
                    <a:pt x="569002" y="1072582"/>
                    <a:pt x="622798" y="1031200"/>
                    <a:pt x="622798" y="964989"/>
                  </a:cubicBezTo>
                  <a:lnTo>
                    <a:pt x="622798" y="944298"/>
                  </a:lnTo>
                  <a:lnTo>
                    <a:pt x="622798" y="944298"/>
                  </a:lnTo>
                  <a:lnTo>
                    <a:pt x="622798" y="687730"/>
                  </a:lnTo>
                  <a:lnTo>
                    <a:pt x="924886" y="596690"/>
                  </a:lnTo>
                  <a:lnTo>
                    <a:pt x="1108346" y="206321"/>
                  </a:lnTo>
                  <a:cubicBezTo>
                    <a:pt x="1133175" y="163559"/>
                    <a:pt x="1178695" y="127695"/>
                    <a:pt x="1229733" y="127695"/>
                  </a:cubicBezTo>
                  <a:cubicBezTo>
                    <a:pt x="1249045" y="127695"/>
                    <a:pt x="1262839" y="127695"/>
                    <a:pt x="1294565" y="134592"/>
                  </a:cubicBezTo>
                  <a:cubicBezTo>
                    <a:pt x="1313876" y="152524"/>
                    <a:pt x="1342844" y="177353"/>
                    <a:pt x="1362155" y="214597"/>
                  </a:cubicBezTo>
                  <a:cubicBezTo>
                    <a:pt x="1367673" y="247702"/>
                    <a:pt x="1367673" y="283567"/>
                    <a:pt x="1351120" y="320810"/>
                  </a:cubicBezTo>
                  <a:lnTo>
                    <a:pt x="1264218" y="491856"/>
                  </a:lnTo>
                  <a:lnTo>
                    <a:pt x="1294565" y="482200"/>
                  </a:lnTo>
                  <a:cubicBezTo>
                    <a:pt x="1396640" y="446336"/>
                    <a:pt x="1458713" y="344260"/>
                    <a:pt x="1424228" y="240806"/>
                  </a:cubicBezTo>
                  <a:lnTo>
                    <a:pt x="1395261" y="142868"/>
                  </a:lnTo>
                  <a:close/>
                </a:path>
              </a:pathLst>
            </a:custGeom>
            <a:solidFill>
              <a:srgbClr val="343434"/>
            </a:solidFill>
            <a:ln w="9525" cap="flat">
              <a:noFill/>
              <a:prstDash val="solid"/>
              <a:miter/>
            </a:ln>
          </p:spPr>
          <p:txBody>
            <a:bodyPr rtlCol="0" anchor="ctr"/>
            <a:lstStyle/>
            <a:p>
              <a:endParaRPr lang="id-ID"/>
            </a:p>
          </p:txBody>
        </p:sp>
      </p:grpSp>
      <p:sp>
        <p:nvSpPr>
          <p:cNvPr id="96" name="TextBox 95">
            <a:extLst>
              <a:ext uri="{FF2B5EF4-FFF2-40B4-BE49-F238E27FC236}">
                <a16:creationId xmlns:a16="http://schemas.microsoft.com/office/drawing/2014/main" id="{99DE7550-AAF4-4961-B156-3AA794614C84}"/>
              </a:ext>
            </a:extLst>
          </p:cNvPr>
          <p:cNvSpPr txBox="1"/>
          <p:nvPr/>
        </p:nvSpPr>
        <p:spPr>
          <a:xfrm>
            <a:off x="525110" y="3135785"/>
            <a:ext cx="4443674"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GAME TIME!</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AE13C423-D21C-B4A6-A6E8-B4632ED07BA2}"/>
              </a:ext>
            </a:extLst>
          </p:cNvPr>
          <p:cNvGrpSpPr/>
          <p:nvPr/>
        </p:nvGrpSpPr>
        <p:grpSpPr>
          <a:xfrm>
            <a:off x="5635923" y="1297559"/>
            <a:ext cx="1406986" cy="1627689"/>
            <a:chOff x="5635923" y="1297559"/>
            <a:chExt cx="1406986" cy="1627689"/>
          </a:xfrm>
        </p:grpSpPr>
        <p:sp>
          <p:nvSpPr>
            <p:cNvPr id="92" name="Freeform: Shape 91">
              <a:extLst>
                <a:ext uri="{FF2B5EF4-FFF2-40B4-BE49-F238E27FC236}">
                  <a16:creationId xmlns:a16="http://schemas.microsoft.com/office/drawing/2014/main" id="{7D2FD33C-FB55-46D4-A7DC-E46D767E56B1}"/>
                </a:ext>
              </a:extLst>
            </p:cNvPr>
            <p:cNvSpPr/>
            <p:nvPr/>
          </p:nvSpPr>
          <p:spPr>
            <a:xfrm>
              <a:off x="5635923" y="1297559"/>
              <a:ext cx="1406986" cy="1627689"/>
            </a:xfrm>
            <a:custGeom>
              <a:avLst/>
              <a:gdLst>
                <a:gd name="connsiteX0" fmla="*/ 1404027 w 1406985"/>
                <a:gd name="connsiteY0" fmla="*/ 718755 h 1627689"/>
                <a:gd name="connsiteX1" fmla="*/ 722604 w 1406985"/>
                <a:gd name="connsiteY1" fmla="*/ 15262 h 1627689"/>
                <a:gd name="connsiteX2" fmla="*/ 14973 w 1406985"/>
                <a:gd name="connsiteY2" fmla="*/ 692547 h 1627689"/>
                <a:gd name="connsiteX3" fmla="*/ 592941 w 1406985"/>
                <a:gd name="connsiteY3" fmla="*/ 1387763 h 1627689"/>
                <a:gd name="connsiteX4" fmla="*/ 708810 w 1406985"/>
                <a:gd name="connsiteY4" fmla="*/ 1615364 h 1627689"/>
                <a:gd name="connsiteX5" fmla="*/ 827438 w 1406985"/>
                <a:gd name="connsiteY5" fmla="*/ 1387763 h 1627689"/>
                <a:gd name="connsiteX6" fmla="*/ 1404027 w 1406985"/>
                <a:gd name="connsiteY6" fmla="*/ 718755 h 16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985" h="1627689">
                  <a:moveTo>
                    <a:pt x="1404027" y="718755"/>
                  </a:moveTo>
                  <a:cubicBezTo>
                    <a:pt x="1417821" y="338041"/>
                    <a:pt x="1101939" y="23539"/>
                    <a:pt x="722604" y="15262"/>
                  </a:cubicBezTo>
                  <a:cubicBezTo>
                    <a:pt x="344649" y="4227"/>
                    <a:pt x="28767" y="310454"/>
                    <a:pt x="14973" y="692547"/>
                  </a:cubicBezTo>
                  <a:cubicBezTo>
                    <a:pt x="14973" y="1041534"/>
                    <a:pt x="266024" y="1327070"/>
                    <a:pt x="592941" y="1387763"/>
                  </a:cubicBezTo>
                  <a:lnTo>
                    <a:pt x="708810" y="1615364"/>
                  </a:lnTo>
                  <a:lnTo>
                    <a:pt x="827438" y="1387763"/>
                  </a:lnTo>
                  <a:cubicBezTo>
                    <a:pt x="1150218" y="1336726"/>
                    <a:pt x="1404027" y="1058087"/>
                    <a:pt x="1404027" y="718755"/>
                  </a:cubicBezTo>
                  <a:close/>
                </a:path>
              </a:pathLst>
            </a:custGeom>
            <a:solidFill>
              <a:schemeClr val="accent2"/>
            </a:solidFill>
            <a:ln w="13786" cap="flat">
              <a:noFill/>
              <a:prstDash val="solid"/>
              <a:miter/>
            </a:ln>
          </p:spPr>
          <p:txBody>
            <a:bodyPr rtlCol="0" anchor="ctr"/>
            <a:lstStyle/>
            <a:p>
              <a:endParaRPr lang="id-ID"/>
            </a:p>
          </p:txBody>
        </p:sp>
        <p:sp>
          <p:nvSpPr>
            <p:cNvPr id="102" name="Google Shape;2084;p97">
              <a:extLst>
                <a:ext uri="{FF2B5EF4-FFF2-40B4-BE49-F238E27FC236}">
                  <a16:creationId xmlns:a16="http://schemas.microsoft.com/office/drawing/2014/main" id="{1C4B15A2-CDF5-4197-9988-84BB3B6743A9}"/>
                </a:ext>
              </a:extLst>
            </p:cNvPr>
            <p:cNvSpPr/>
            <p:nvPr/>
          </p:nvSpPr>
          <p:spPr>
            <a:xfrm>
              <a:off x="6037383" y="1742820"/>
              <a:ext cx="569180" cy="569180"/>
            </a:xfrm>
            <a:custGeom>
              <a:avLst/>
              <a:gdLst/>
              <a:ahLst/>
              <a:cxnLst/>
              <a:rect l="l" t="t" r="r" b="b"/>
              <a:pathLst>
                <a:path w="1286" h="1286" extrusionOk="0">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57041EB0-8544-9BA4-6AFE-96949F0CF22E}"/>
              </a:ext>
            </a:extLst>
          </p:cNvPr>
          <p:cNvGrpSpPr/>
          <p:nvPr/>
        </p:nvGrpSpPr>
        <p:grpSpPr>
          <a:xfrm>
            <a:off x="7529478" y="2097732"/>
            <a:ext cx="1406986" cy="1627689"/>
            <a:chOff x="7529478" y="2097732"/>
            <a:chExt cx="1406986" cy="1627689"/>
          </a:xfrm>
        </p:grpSpPr>
        <p:sp>
          <p:nvSpPr>
            <p:cNvPr id="13" name="Freeform: Shape 12">
              <a:extLst>
                <a:ext uri="{FF2B5EF4-FFF2-40B4-BE49-F238E27FC236}">
                  <a16:creationId xmlns:a16="http://schemas.microsoft.com/office/drawing/2014/main" id="{BF56525A-AD5F-4075-B9E6-458B336F69B8}"/>
                </a:ext>
              </a:extLst>
            </p:cNvPr>
            <p:cNvSpPr/>
            <p:nvPr/>
          </p:nvSpPr>
          <p:spPr>
            <a:xfrm>
              <a:off x="7529478" y="2097732"/>
              <a:ext cx="1406986" cy="1627689"/>
            </a:xfrm>
            <a:custGeom>
              <a:avLst/>
              <a:gdLst>
                <a:gd name="connsiteX0" fmla="*/ 1396108 w 1406985"/>
                <a:gd name="connsiteY0" fmla="*/ 714494 h 1627689"/>
                <a:gd name="connsiteX1" fmla="*/ 717444 w 1406985"/>
                <a:gd name="connsiteY1" fmla="*/ 15139 h 1627689"/>
                <a:gd name="connsiteX2" fmla="*/ 15331 w 1406985"/>
                <a:gd name="connsiteY2" fmla="*/ 689665 h 1627689"/>
                <a:gd name="connsiteX3" fmla="*/ 575367 w 1406985"/>
                <a:gd name="connsiteY3" fmla="*/ 1387640 h 1627689"/>
                <a:gd name="connsiteX4" fmla="*/ 691236 w 1406985"/>
                <a:gd name="connsiteY4" fmla="*/ 1619379 h 1627689"/>
                <a:gd name="connsiteX5" fmla="*/ 815382 w 1406985"/>
                <a:gd name="connsiteY5" fmla="*/ 1387640 h 1627689"/>
                <a:gd name="connsiteX6" fmla="*/ 1396108 w 1406985"/>
                <a:gd name="connsiteY6" fmla="*/ 714494 h 16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985" h="1627689">
                  <a:moveTo>
                    <a:pt x="1396108" y="714494"/>
                  </a:moveTo>
                  <a:cubicBezTo>
                    <a:pt x="1396108" y="337918"/>
                    <a:pt x="1096779" y="24795"/>
                    <a:pt x="717444" y="15139"/>
                  </a:cubicBezTo>
                  <a:cubicBezTo>
                    <a:pt x="336731" y="6863"/>
                    <a:pt x="15331" y="308951"/>
                    <a:pt x="15331" y="689665"/>
                  </a:cubicBezTo>
                  <a:cubicBezTo>
                    <a:pt x="4296" y="1037273"/>
                    <a:pt x="249829" y="1328326"/>
                    <a:pt x="575367" y="1387640"/>
                  </a:cubicBezTo>
                  <a:lnTo>
                    <a:pt x="691236" y="1619379"/>
                  </a:lnTo>
                  <a:lnTo>
                    <a:pt x="815382" y="1387640"/>
                  </a:lnTo>
                  <a:cubicBezTo>
                    <a:pt x="1131264" y="1336602"/>
                    <a:pt x="1382314" y="1057964"/>
                    <a:pt x="1396108" y="714494"/>
                  </a:cubicBezTo>
                  <a:close/>
                </a:path>
              </a:pathLst>
            </a:custGeom>
            <a:solidFill>
              <a:schemeClr val="accent4"/>
            </a:solidFill>
            <a:ln w="13786" cap="flat">
              <a:noFill/>
              <a:prstDash val="solid"/>
              <a:miter/>
            </a:ln>
          </p:spPr>
          <p:txBody>
            <a:bodyPr rtlCol="0" anchor="ctr"/>
            <a:lstStyle/>
            <a:p>
              <a:endParaRPr lang="id-ID"/>
            </a:p>
          </p:txBody>
        </p:sp>
        <p:sp>
          <p:nvSpPr>
            <p:cNvPr id="103" name="Google Shape;2085;p97">
              <a:extLst>
                <a:ext uri="{FF2B5EF4-FFF2-40B4-BE49-F238E27FC236}">
                  <a16:creationId xmlns:a16="http://schemas.microsoft.com/office/drawing/2014/main" id="{FC79E442-CF79-4DF8-AAD1-D111AE12711A}"/>
                </a:ext>
              </a:extLst>
            </p:cNvPr>
            <p:cNvSpPr/>
            <p:nvPr/>
          </p:nvSpPr>
          <p:spPr>
            <a:xfrm>
              <a:off x="7948381" y="2522502"/>
              <a:ext cx="569180" cy="569180"/>
            </a:xfrm>
            <a:custGeom>
              <a:avLst/>
              <a:gdLst/>
              <a:ahLst/>
              <a:cxnLst/>
              <a:rect l="l" t="t" r="r" b="b"/>
              <a:pathLst>
                <a:path w="1286" h="1286" extrusionOk="0">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0B2EA1A4-7B08-B49B-0A02-6DBF5FA3FE1B}"/>
              </a:ext>
            </a:extLst>
          </p:cNvPr>
          <p:cNvGrpSpPr/>
          <p:nvPr/>
        </p:nvGrpSpPr>
        <p:grpSpPr>
          <a:xfrm>
            <a:off x="9865060" y="1564387"/>
            <a:ext cx="1406986" cy="1627689"/>
            <a:chOff x="9865060" y="1564387"/>
            <a:chExt cx="1406986" cy="1627689"/>
          </a:xfrm>
        </p:grpSpPr>
        <p:sp>
          <p:nvSpPr>
            <p:cNvPr id="93" name="Freeform: Shape 92">
              <a:extLst>
                <a:ext uri="{FF2B5EF4-FFF2-40B4-BE49-F238E27FC236}">
                  <a16:creationId xmlns:a16="http://schemas.microsoft.com/office/drawing/2014/main" id="{0552B7AF-B950-4EF8-8D12-CD4F328B266E}"/>
                </a:ext>
              </a:extLst>
            </p:cNvPr>
            <p:cNvSpPr/>
            <p:nvPr/>
          </p:nvSpPr>
          <p:spPr>
            <a:xfrm>
              <a:off x="9865060" y="1564387"/>
              <a:ext cx="1406986" cy="1627689"/>
            </a:xfrm>
            <a:custGeom>
              <a:avLst/>
              <a:gdLst>
                <a:gd name="connsiteX0" fmla="*/ 1396108 w 1406985"/>
                <a:gd name="connsiteY0" fmla="*/ 714494 h 1627689"/>
                <a:gd name="connsiteX1" fmla="*/ 717444 w 1406985"/>
                <a:gd name="connsiteY1" fmla="*/ 15139 h 1627689"/>
                <a:gd name="connsiteX2" fmla="*/ 15331 w 1406985"/>
                <a:gd name="connsiteY2" fmla="*/ 689665 h 1627689"/>
                <a:gd name="connsiteX3" fmla="*/ 575367 w 1406985"/>
                <a:gd name="connsiteY3" fmla="*/ 1387640 h 1627689"/>
                <a:gd name="connsiteX4" fmla="*/ 691236 w 1406985"/>
                <a:gd name="connsiteY4" fmla="*/ 1619379 h 1627689"/>
                <a:gd name="connsiteX5" fmla="*/ 815382 w 1406985"/>
                <a:gd name="connsiteY5" fmla="*/ 1387640 h 1627689"/>
                <a:gd name="connsiteX6" fmla="*/ 1396108 w 1406985"/>
                <a:gd name="connsiteY6" fmla="*/ 714494 h 16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985" h="1627689">
                  <a:moveTo>
                    <a:pt x="1396108" y="714494"/>
                  </a:moveTo>
                  <a:cubicBezTo>
                    <a:pt x="1396108" y="337918"/>
                    <a:pt x="1096779" y="24795"/>
                    <a:pt x="717444" y="15139"/>
                  </a:cubicBezTo>
                  <a:cubicBezTo>
                    <a:pt x="336731" y="6863"/>
                    <a:pt x="15331" y="308951"/>
                    <a:pt x="15331" y="689665"/>
                  </a:cubicBezTo>
                  <a:cubicBezTo>
                    <a:pt x="4296" y="1037273"/>
                    <a:pt x="249829" y="1328326"/>
                    <a:pt x="575367" y="1387640"/>
                  </a:cubicBezTo>
                  <a:lnTo>
                    <a:pt x="691236" y="1619379"/>
                  </a:lnTo>
                  <a:lnTo>
                    <a:pt x="815382" y="1387640"/>
                  </a:lnTo>
                  <a:cubicBezTo>
                    <a:pt x="1131264" y="1336602"/>
                    <a:pt x="1382314" y="1057964"/>
                    <a:pt x="1396108" y="714494"/>
                  </a:cubicBezTo>
                  <a:close/>
                </a:path>
              </a:pathLst>
            </a:custGeom>
            <a:solidFill>
              <a:schemeClr val="accent6"/>
            </a:solidFill>
            <a:ln w="13786" cap="flat">
              <a:noFill/>
              <a:prstDash val="solid"/>
              <a:miter/>
            </a:ln>
          </p:spPr>
          <p:txBody>
            <a:bodyPr rtlCol="0" anchor="ctr"/>
            <a:lstStyle/>
            <a:p>
              <a:endParaRPr lang="id-ID"/>
            </a:p>
          </p:txBody>
        </p:sp>
        <p:sp>
          <p:nvSpPr>
            <p:cNvPr id="104" name="Google Shape;2086;p97">
              <a:extLst>
                <a:ext uri="{FF2B5EF4-FFF2-40B4-BE49-F238E27FC236}">
                  <a16:creationId xmlns:a16="http://schemas.microsoft.com/office/drawing/2014/main" id="{1259B123-5638-412F-9CF3-D099B53E17C3}"/>
                </a:ext>
              </a:extLst>
            </p:cNvPr>
            <p:cNvSpPr/>
            <p:nvPr/>
          </p:nvSpPr>
          <p:spPr>
            <a:xfrm>
              <a:off x="10258282" y="1968646"/>
              <a:ext cx="569180" cy="569180"/>
            </a:xfrm>
            <a:custGeom>
              <a:avLst/>
              <a:gdLst/>
              <a:ahLst/>
              <a:cxnLst/>
              <a:rect l="l" t="t" r="r" b="b"/>
              <a:pathLst>
                <a:path w="1286" h="1286" extrusionOk="0">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1939753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5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25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1000" fill="hold"/>
                                        <p:tgtEl>
                                          <p:spTgt spid="6"/>
                                        </p:tgtEl>
                                        <p:attrNameLst>
                                          <p:attrName>ppt_x</p:attrName>
                                        </p:attrNameLst>
                                      </p:cBhvr>
                                      <p:tavLst>
                                        <p:tav tm="0">
                                          <p:val>
                                            <p:strVal val="0-#ppt_w/2"/>
                                          </p:val>
                                        </p:tav>
                                        <p:tav tm="100000">
                                          <p:val>
                                            <p:strVal val="#ppt_x"/>
                                          </p:val>
                                        </p:tav>
                                      </p:tavLst>
                                    </p:anim>
                                    <p:anim calcmode="lin" valueType="num">
                                      <p:cBhvr additive="base">
                                        <p:cTn id="27" dur="10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000" fill="hold"/>
                                        <p:tgtEl>
                                          <p:spTgt spid="7"/>
                                        </p:tgtEl>
                                        <p:attrNameLst>
                                          <p:attrName>ppt_x</p:attrName>
                                        </p:attrNameLst>
                                      </p:cBhvr>
                                      <p:tavLst>
                                        <p:tav tm="0">
                                          <p:val>
                                            <p:strVal val="0-#ppt_w/2"/>
                                          </p:val>
                                        </p:tav>
                                        <p:tav tm="100000">
                                          <p:val>
                                            <p:strVal val="#ppt_x"/>
                                          </p:val>
                                        </p:tav>
                                      </p:tavLst>
                                    </p:anim>
                                    <p:anim calcmode="lin" valueType="num">
                                      <p:cBhvr additive="base">
                                        <p:cTn id="31" dur="20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2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2000" fill="hold"/>
                                        <p:tgtEl>
                                          <p:spTgt spid="4"/>
                                        </p:tgtEl>
                                        <p:attrNameLst>
                                          <p:attrName>ppt_x</p:attrName>
                                        </p:attrNameLst>
                                      </p:cBhvr>
                                      <p:tavLst>
                                        <p:tav tm="0">
                                          <p:val>
                                            <p:strVal val="0-#ppt_w/2"/>
                                          </p:val>
                                        </p:tav>
                                        <p:tav tm="100000">
                                          <p:val>
                                            <p:strVal val="#ppt_x"/>
                                          </p:val>
                                        </p:tav>
                                      </p:tavLst>
                                    </p:anim>
                                    <p:anim calcmode="lin" valueType="num">
                                      <p:cBhvr additive="base">
                                        <p:cTn id="35"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undam Planet - Master Chief Mjolnir Mark VI (Gen 3)">
            <a:extLst>
              <a:ext uri="{FF2B5EF4-FFF2-40B4-BE49-F238E27FC236}">
                <a16:creationId xmlns:a16="http://schemas.microsoft.com/office/drawing/2014/main" id="{492534E8-1B2B-BE5E-F289-D30EBC28F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308" y="3706090"/>
            <a:ext cx="3161145" cy="31611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etris gameplay - YouTube">
            <a:extLst>
              <a:ext uri="{FF2B5EF4-FFF2-40B4-BE49-F238E27FC236}">
                <a16:creationId xmlns:a16="http://schemas.microsoft.com/office/drawing/2014/main" id="{58A8EC4F-3F30-D20B-F964-E462F660B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073" y="3681883"/>
            <a:ext cx="5689264" cy="320021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0519968-646A-481B-A34C-E58DC07F46E3}"/>
              </a:ext>
            </a:extLst>
          </p:cNvPr>
          <p:cNvSpPr/>
          <p:nvPr/>
        </p:nvSpPr>
        <p:spPr>
          <a:xfrm>
            <a:off x="0" y="1"/>
            <a:ext cx="422101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B8A6B38E-BA6E-4EE8-9B7A-74C9B941934D}"/>
              </a:ext>
            </a:extLst>
          </p:cNvPr>
          <p:cNvSpPr txBox="1"/>
          <p:nvPr/>
        </p:nvSpPr>
        <p:spPr>
          <a:xfrm>
            <a:off x="217843" y="407343"/>
            <a:ext cx="4443674" cy="584775"/>
          </a:xfrm>
          <a:prstGeom prst="rect">
            <a:avLst/>
          </a:prstGeom>
          <a:noFill/>
        </p:spPr>
        <p:txBody>
          <a:bodyPr wrap="square" rtlCol="0">
            <a:spAutoFit/>
          </a:bodyPr>
          <a:lstStyle/>
          <a:p>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TOP 10 GLOBAL</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13" name="7 CuadroTexto">
            <a:extLst>
              <a:ext uri="{FF2B5EF4-FFF2-40B4-BE49-F238E27FC236}">
                <a16:creationId xmlns:a16="http://schemas.microsoft.com/office/drawing/2014/main" id="{FE4F5201-F65A-42DC-BF25-D053E77AA889}"/>
              </a:ext>
            </a:extLst>
          </p:cNvPr>
          <p:cNvSpPr txBox="1"/>
          <p:nvPr/>
        </p:nvSpPr>
        <p:spPr>
          <a:xfrm>
            <a:off x="130694" y="1123983"/>
            <a:ext cx="3731491" cy="2678490"/>
          </a:xfrm>
          <a:prstGeom prst="rect">
            <a:avLst/>
          </a:prstGeom>
          <a:noFill/>
        </p:spPr>
        <p:txBody>
          <a:bodyPr wrap="square">
            <a:spAutoFit/>
          </a:bodyPr>
          <a:lstStyle/>
          <a:p>
            <a:pPr>
              <a:lnSpc>
                <a:spcPts val="1733"/>
              </a:lnSpc>
              <a:defRPr/>
            </a:pPr>
            <a:r>
              <a:rPr lang="en-US" sz="900" dirty="0">
                <a:solidFill>
                  <a:schemeClr val="bg1">
                    <a:lumMod val="50000"/>
                  </a:schemeClr>
                </a:solidFill>
                <a:latin typeface="Lato" charset="0"/>
                <a:ea typeface="Lato" charset="0"/>
                <a:cs typeface="Lato" charset="0"/>
              </a:rPr>
              <a:t>While Nintendo holds the most entries in the top 10 with Super Mario Bros. proving why it is the classic, they can’t beat the juggernaut of GTA: San Andreas, nor Tetris. Two games could not be more different. GTA brought a gritty and adult story to gaming, putting the player in the role of anti-hero, and Tetris brought hours of addictive and nail-biting puzzle action to hundreds of millions of players since its inception.</a:t>
            </a:r>
          </a:p>
          <a:p>
            <a:pPr>
              <a:lnSpc>
                <a:spcPts val="1733"/>
              </a:lnSpc>
              <a:defRPr/>
            </a:pPr>
            <a:endParaRPr lang="en-US" sz="900" dirty="0">
              <a:solidFill>
                <a:schemeClr val="bg1">
                  <a:lumMod val="50000"/>
                </a:schemeClr>
              </a:solidFill>
              <a:latin typeface="Lato" charset="0"/>
              <a:ea typeface="Lato" charset="0"/>
              <a:cs typeface="Lato" charset="0"/>
            </a:endParaRPr>
          </a:p>
          <a:p>
            <a:pPr>
              <a:lnSpc>
                <a:spcPts val="1733"/>
              </a:lnSpc>
              <a:defRPr/>
            </a:pPr>
            <a:r>
              <a:rPr lang="en-US" sz="900" dirty="0">
                <a:solidFill>
                  <a:schemeClr val="bg1">
                    <a:lumMod val="50000"/>
                  </a:schemeClr>
                </a:solidFill>
                <a:latin typeface="Lato" charset="0"/>
                <a:ea typeface="Lato" charset="0"/>
                <a:cs typeface="Lato" charset="0"/>
              </a:rPr>
              <a:t>Honorable mention goes to Halo, which has been a cash cow for Microsoft’s Xbox gaming system over several iterations.</a:t>
            </a:r>
          </a:p>
          <a:p>
            <a:pPr>
              <a:lnSpc>
                <a:spcPts val="1733"/>
              </a:lnSpc>
              <a:defRPr/>
            </a:pPr>
            <a:endParaRPr lang="en-US" sz="900" dirty="0">
              <a:solidFill>
                <a:schemeClr val="bg1">
                  <a:lumMod val="50000"/>
                </a:schemeClr>
              </a:solidFill>
              <a:latin typeface="Lato" charset="0"/>
              <a:ea typeface="Lato" charset="0"/>
              <a:cs typeface="Lato" charset="0"/>
            </a:endParaRPr>
          </a:p>
          <a:p>
            <a:pPr>
              <a:lnSpc>
                <a:spcPts val="1733"/>
              </a:lnSpc>
              <a:defRPr/>
            </a:pPr>
            <a:endParaRPr lang="en-US" sz="900" dirty="0">
              <a:solidFill>
                <a:schemeClr val="bg1">
                  <a:lumMod val="50000"/>
                </a:schemeClr>
              </a:solidFill>
              <a:latin typeface="Lato" charset="0"/>
              <a:ea typeface="Lato" charset="0"/>
              <a:cs typeface="Lato" charset="0"/>
            </a:endParaRPr>
          </a:p>
        </p:txBody>
      </p:sp>
      <p:pic>
        <p:nvPicPr>
          <p:cNvPr id="3" name="Picture 2" descr="Chart, bar chart&#10;&#10;Description automatically generated">
            <a:extLst>
              <a:ext uri="{FF2B5EF4-FFF2-40B4-BE49-F238E27FC236}">
                <a16:creationId xmlns:a16="http://schemas.microsoft.com/office/drawing/2014/main" id="{6D56A6A3-7A7E-1A5A-D11F-18D2D5C2C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400" y="436547"/>
            <a:ext cx="6149575" cy="3262561"/>
          </a:xfrm>
          <a:prstGeom prst="rect">
            <a:avLst/>
          </a:prstGeom>
        </p:spPr>
      </p:pic>
      <p:pic>
        <p:nvPicPr>
          <p:cNvPr id="3074" name="Picture 2" descr="GTA San Andreas PC full : Rockstar Games : Free Download, Borrow, and  Streaming : Internet Archive">
            <a:extLst>
              <a:ext uri="{FF2B5EF4-FFF2-40B4-BE49-F238E27FC236}">
                <a16:creationId xmlns:a16="http://schemas.microsoft.com/office/drawing/2014/main" id="{85E46C09-0D49-A094-2820-D1440C2835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6" y="3716331"/>
            <a:ext cx="4221017" cy="316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400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35" presetClass="path" presetSubtype="0" accel="50000" decel="50000" fill="hold" nodeType="withEffect">
                                  <p:stCondLst>
                                    <p:cond delay="0"/>
                                  </p:stCondLst>
                                  <p:childTnLst>
                                    <p:animMotion origin="layout" path="M -1.04167E-6 -3.33333E-6 L -0.12969 -0.00185 " pathEditMode="relative" rAng="0" ptsTypes="AA">
                                      <p:cBhvr>
                                        <p:cTn id="20" dur="2000" fill="hold"/>
                                        <p:tgtEl>
                                          <p:spTgt spid="3076"/>
                                        </p:tgtEl>
                                        <p:attrNameLst>
                                          <p:attrName>ppt_x</p:attrName>
                                          <p:attrName>ppt_y</p:attrName>
                                        </p:attrNameLst>
                                      </p:cBhvr>
                                      <p:rCtr x="-648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DA89AEA9-D5E1-4FB4-AA92-F4A69C5FA733}"/>
              </a:ext>
            </a:extLst>
          </p:cNvPr>
          <p:cNvSpPr>
            <a:spLocks noChangeArrowheads="1"/>
          </p:cNvSpPr>
          <p:nvPr/>
        </p:nvSpPr>
        <p:spPr bwMode="auto">
          <a:xfrm>
            <a:off x="4116605" y="3770443"/>
            <a:ext cx="1096102" cy="1096103"/>
          </a:xfrm>
          <a:custGeom>
            <a:avLst/>
            <a:gdLst>
              <a:gd name="T0" fmla="*/ 3524 w 4053"/>
              <a:gd name="T1" fmla="*/ 1619 h 4052"/>
              <a:gd name="T2" fmla="*/ 3375 w 4053"/>
              <a:gd name="T3" fmla="*/ 1253 h 4052"/>
              <a:gd name="T4" fmla="*/ 3591 w 4053"/>
              <a:gd name="T5" fmla="*/ 936 h 4052"/>
              <a:gd name="T6" fmla="*/ 3591 w 4053"/>
              <a:gd name="T7" fmla="*/ 728 h 4052"/>
              <a:gd name="T8" fmla="*/ 3220 w 4053"/>
              <a:gd name="T9" fmla="*/ 424 h 4052"/>
              <a:gd name="T10" fmla="*/ 2933 w 4053"/>
              <a:gd name="T11" fmla="*/ 638 h 4052"/>
              <a:gd name="T12" fmla="*/ 2520 w 4053"/>
              <a:gd name="T13" fmla="*/ 585 h 4052"/>
              <a:gd name="T14" fmla="*/ 2368 w 4053"/>
              <a:gd name="T15" fmla="*/ 405 h 4052"/>
              <a:gd name="T16" fmla="*/ 2315 w 4053"/>
              <a:gd name="T17" fmla="*/ 50 h 4052"/>
              <a:gd name="T18" fmla="*/ 1836 w 4053"/>
              <a:gd name="T19" fmla="*/ 2 h 4052"/>
              <a:gd name="T20" fmla="*/ 1690 w 4053"/>
              <a:gd name="T21" fmla="*/ 149 h 4052"/>
              <a:gd name="T22" fmla="*/ 1620 w 4053"/>
              <a:gd name="T23" fmla="*/ 528 h 4052"/>
              <a:gd name="T24" fmla="*/ 1254 w 4053"/>
              <a:gd name="T25" fmla="*/ 680 h 4052"/>
              <a:gd name="T26" fmla="*/ 937 w 4053"/>
              <a:gd name="T27" fmla="*/ 461 h 4052"/>
              <a:gd name="T28" fmla="*/ 729 w 4053"/>
              <a:gd name="T29" fmla="*/ 461 h 4052"/>
              <a:gd name="T30" fmla="*/ 422 w 4053"/>
              <a:gd name="T31" fmla="*/ 832 h 4052"/>
              <a:gd name="T32" fmla="*/ 636 w 4053"/>
              <a:gd name="T33" fmla="*/ 1118 h 4052"/>
              <a:gd name="T34" fmla="*/ 585 w 4053"/>
              <a:gd name="T35" fmla="*/ 1531 h 4052"/>
              <a:gd name="T36" fmla="*/ 403 w 4053"/>
              <a:gd name="T37" fmla="*/ 1686 h 4052"/>
              <a:gd name="T38" fmla="*/ 48 w 4053"/>
              <a:gd name="T39" fmla="*/ 1737 h 4052"/>
              <a:gd name="T40" fmla="*/ 0 w 4053"/>
              <a:gd name="T41" fmla="*/ 2215 h 4052"/>
              <a:gd name="T42" fmla="*/ 149 w 4053"/>
              <a:gd name="T43" fmla="*/ 2364 h 4052"/>
              <a:gd name="T44" fmla="*/ 526 w 4053"/>
              <a:gd name="T45" fmla="*/ 2434 h 4052"/>
              <a:gd name="T46" fmla="*/ 678 w 4053"/>
              <a:gd name="T47" fmla="*/ 2797 h 4052"/>
              <a:gd name="T48" fmla="*/ 462 w 4053"/>
              <a:gd name="T49" fmla="*/ 3115 h 4052"/>
              <a:gd name="T50" fmla="*/ 462 w 4053"/>
              <a:gd name="T51" fmla="*/ 3325 h 4052"/>
              <a:gd name="T52" fmla="*/ 833 w 4053"/>
              <a:gd name="T53" fmla="*/ 3629 h 4052"/>
              <a:gd name="T54" fmla="*/ 1120 w 4053"/>
              <a:gd name="T55" fmla="*/ 3415 h 4052"/>
              <a:gd name="T56" fmla="*/ 1530 w 4053"/>
              <a:gd name="T57" fmla="*/ 3469 h 4052"/>
              <a:gd name="T58" fmla="*/ 1685 w 4053"/>
              <a:gd name="T59" fmla="*/ 3649 h 4052"/>
              <a:gd name="T60" fmla="*/ 1738 w 4053"/>
              <a:gd name="T61" fmla="*/ 4003 h 4052"/>
              <a:gd name="T62" fmla="*/ 2216 w 4053"/>
              <a:gd name="T63" fmla="*/ 4051 h 4052"/>
              <a:gd name="T64" fmla="*/ 2362 w 4053"/>
              <a:gd name="T65" fmla="*/ 3902 h 4052"/>
              <a:gd name="T66" fmla="*/ 2433 w 4053"/>
              <a:gd name="T67" fmla="*/ 3525 h 4052"/>
              <a:gd name="T68" fmla="*/ 2798 w 4053"/>
              <a:gd name="T69" fmla="*/ 3373 h 4052"/>
              <a:gd name="T70" fmla="*/ 3116 w 4053"/>
              <a:gd name="T71" fmla="*/ 3592 h 4052"/>
              <a:gd name="T72" fmla="*/ 3324 w 4053"/>
              <a:gd name="T73" fmla="*/ 3592 h 4052"/>
              <a:gd name="T74" fmla="*/ 3628 w 4053"/>
              <a:gd name="T75" fmla="*/ 3218 h 4052"/>
              <a:gd name="T76" fmla="*/ 3414 w 4053"/>
              <a:gd name="T77" fmla="*/ 2932 h 4052"/>
              <a:gd name="T78" fmla="*/ 3468 w 4053"/>
              <a:gd name="T79" fmla="*/ 2521 h 4052"/>
              <a:gd name="T80" fmla="*/ 3650 w 4053"/>
              <a:gd name="T81" fmla="*/ 2366 h 4052"/>
              <a:gd name="T82" fmla="*/ 4005 w 4053"/>
              <a:gd name="T83" fmla="*/ 2316 h 4052"/>
              <a:gd name="T84" fmla="*/ 4050 w 4053"/>
              <a:gd name="T85" fmla="*/ 1838 h 4052"/>
              <a:gd name="T86" fmla="*/ 3903 w 4053"/>
              <a:gd name="T87" fmla="*/ 1689 h 4052"/>
              <a:gd name="T88" fmla="*/ 1777 w 4053"/>
              <a:gd name="T89" fmla="*/ 2988 h 4052"/>
              <a:gd name="T90" fmla="*/ 1432 w 4053"/>
              <a:gd name="T91" fmla="*/ 2822 h 4052"/>
              <a:gd name="T92" fmla="*/ 1176 w 4053"/>
              <a:gd name="T93" fmla="*/ 2541 h 4052"/>
              <a:gd name="T94" fmla="*/ 1044 w 4053"/>
              <a:gd name="T95" fmla="*/ 2178 h 4052"/>
              <a:gd name="T96" fmla="*/ 1052 w 4053"/>
              <a:gd name="T97" fmla="*/ 1826 h 4052"/>
              <a:gd name="T98" fmla="*/ 1201 w 4053"/>
              <a:gd name="T99" fmla="*/ 1469 h 4052"/>
              <a:gd name="T100" fmla="*/ 1471 w 4053"/>
              <a:gd name="T101" fmla="*/ 1202 h 4052"/>
              <a:gd name="T102" fmla="*/ 1825 w 4053"/>
              <a:gd name="T103" fmla="*/ 1052 h 4052"/>
              <a:gd name="T104" fmla="*/ 2177 w 4053"/>
              <a:gd name="T105" fmla="*/ 1043 h 4052"/>
              <a:gd name="T106" fmla="*/ 2542 w 4053"/>
              <a:gd name="T107" fmla="*/ 1174 h 4052"/>
              <a:gd name="T108" fmla="*/ 2824 w 4053"/>
              <a:gd name="T109" fmla="*/ 1430 h 4052"/>
              <a:gd name="T110" fmla="*/ 2989 w 4053"/>
              <a:gd name="T111" fmla="*/ 1776 h 4052"/>
              <a:gd name="T112" fmla="*/ 3015 w 4053"/>
              <a:gd name="T113" fmla="*/ 2127 h 4052"/>
              <a:gd name="T114" fmla="*/ 2900 w 4053"/>
              <a:gd name="T115" fmla="*/ 2499 h 4052"/>
              <a:gd name="T116" fmla="*/ 2658 w 4053"/>
              <a:gd name="T117" fmla="*/ 2794 h 4052"/>
              <a:gd name="T118" fmla="*/ 2320 w 4053"/>
              <a:gd name="T119" fmla="*/ 2977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53" h="4052">
                <a:moveTo>
                  <a:pt x="3887" y="1689"/>
                </a:moveTo>
                <a:lnTo>
                  <a:pt x="3684" y="1689"/>
                </a:lnTo>
                <a:lnTo>
                  <a:pt x="3684" y="1689"/>
                </a:lnTo>
                <a:lnTo>
                  <a:pt x="3650" y="1686"/>
                </a:lnTo>
                <a:lnTo>
                  <a:pt x="3617" y="1675"/>
                </a:lnTo>
                <a:lnTo>
                  <a:pt x="3583" y="1661"/>
                </a:lnTo>
                <a:lnTo>
                  <a:pt x="3552" y="1641"/>
                </a:lnTo>
                <a:lnTo>
                  <a:pt x="3524" y="1619"/>
                </a:lnTo>
                <a:lnTo>
                  <a:pt x="3501" y="1593"/>
                </a:lnTo>
                <a:lnTo>
                  <a:pt x="3482" y="1562"/>
                </a:lnTo>
                <a:lnTo>
                  <a:pt x="3468" y="1531"/>
                </a:lnTo>
                <a:lnTo>
                  <a:pt x="3397" y="1357"/>
                </a:lnTo>
                <a:lnTo>
                  <a:pt x="3397" y="1357"/>
                </a:lnTo>
                <a:lnTo>
                  <a:pt x="3383" y="1323"/>
                </a:lnTo>
                <a:lnTo>
                  <a:pt x="3375" y="1290"/>
                </a:lnTo>
                <a:lnTo>
                  <a:pt x="3375" y="1253"/>
                </a:lnTo>
                <a:lnTo>
                  <a:pt x="3377" y="1219"/>
                </a:lnTo>
                <a:lnTo>
                  <a:pt x="3386" y="1182"/>
                </a:lnTo>
                <a:lnTo>
                  <a:pt x="3397" y="1149"/>
                </a:lnTo>
                <a:lnTo>
                  <a:pt x="3414" y="1118"/>
                </a:lnTo>
                <a:lnTo>
                  <a:pt x="3437" y="1094"/>
                </a:lnTo>
                <a:lnTo>
                  <a:pt x="3580" y="950"/>
                </a:lnTo>
                <a:lnTo>
                  <a:pt x="3580" y="950"/>
                </a:lnTo>
                <a:lnTo>
                  <a:pt x="3591" y="936"/>
                </a:lnTo>
                <a:lnTo>
                  <a:pt x="3602" y="925"/>
                </a:lnTo>
                <a:lnTo>
                  <a:pt x="3617" y="894"/>
                </a:lnTo>
                <a:lnTo>
                  <a:pt x="3625" y="866"/>
                </a:lnTo>
                <a:lnTo>
                  <a:pt x="3628" y="832"/>
                </a:lnTo>
                <a:lnTo>
                  <a:pt x="3625" y="801"/>
                </a:lnTo>
                <a:lnTo>
                  <a:pt x="3617" y="770"/>
                </a:lnTo>
                <a:lnTo>
                  <a:pt x="3602" y="742"/>
                </a:lnTo>
                <a:lnTo>
                  <a:pt x="3591" y="728"/>
                </a:lnTo>
                <a:lnTo>
                  <a:pt x="3580" y="717"/>
                </a:lnTo>
                <a:lnTo>
                  <a:pt x="3335" y="472"/>
                </a:lnTo>
                <a:lnTo>
                  <a:pt x="3335" y="472"/>
                </a:lnTo>
                <a:lnTo>
                  <a:pt x="3324" y="461"/>
                </a:lnTo>
                <a:lnTo>
                  <a:pt x="3310" y="453"/>
                </a:lnTo>
                <a:lnTo>
                  <a:pt x="3282" y="436"/>
                </a:lnTo>
                <a:lnTo>
                  <a:pt x="3251" y="427"/>
                </a:lnTo>
                <a:lnTo>
                  <a:pt x="3220" y="424"/>
                </a:lnTo>
                <a:lnTo>
                  <a:pt x="3189" y="427"/>
                </a:lnTo>
                <a:lnTo>
                  <a:pt x="3158" y="436"/>
                </a:lnTo>
                <a:lnTo>
                  <a:pt x="3127" y="453"/>
                </a:lnTo>
                <a:lnTo>
                  <a:pt x="3116" y="461"/>
                </a:lnTo>
                <a:lnTo>
                  <a:pt x="3102" y="472"/>
                </a:lnTo>
                <a:lnTo>
                  <a:pt x="2959" y="615"/>
                </a:lnTo>
                <a:lnTo>
                  <a:pt x="2959" y="615"/>
                </a:lnTo>
                <a:lnTo>
                  <a:pt x="2933" y="638"/>
                </a:lnTo>
                <a:lnTo>
                  <a:pt x="2902" y="655"/>
                </a:lnTo>
                <a:lnTo>
                  <a:pt x="2869" y="669"/>
                </a:lnTo>
                <a:lnTo>
                  <a:pt x="2835" y="677"/>
                </a:lnTo>
                <a:lnTo>
                  <a:pt x="2798" y="680"/>
                </a:lnTo>
                <a:lnTo>
                  <a:pt x="2762" y="677"/>
                </a:lnTo>
                <a:lnTo>
                  <a:pt x="2728" y="669"/>
                </a:lnTo>
                <a:lnTo>
                  <a:pt x="2694" y="658"/>
                </a:lnTo>
                <a:lnTo>
                  <a:pt x="2520" y="585"/>
                </a:lnTo>
                <a:lnTo>
                  <a:pt x="2520" y="585"/>
                </a:lnTo>
                <a:lnTo>
                  <a:pt x="2489" y="570"/>
                </a:lnTo>
                <a:lnTo>
                  <a:pt x="2461" y="551"/>
                </a:lnTo>
                <a:lnTo>
                  <a:pt x="2433" y="528"/>
                </a:lnTo>
                <a:lnTo>
                  <a:pt x="2410" y="500"/>
                </a:lnTo>
                <a:lnTo>
                  <a:pt x="2391" y="469"/>
                </a:lnTo>
                <a:lnTo>
                  <a:pt x="2376" y="439"/>
                </a:lnTo>
                <a:lnTo>
                  <a:pt x="2368" y="405"/>
                </a:lnTo>
                <a:lnTo>
                  <a:pt x="2362" y="368"/>
                </a:lnTo>
                <a:lnTo>
                  <a:pt x="2362" y="166"/>
                </a:lnTo>
                <a:lnTo>
                  <a:pt x="2362" y="166"/>
                </a:lnTo>
                <a:lnTo>
                  <a:pt x="2362" y="149"/>
                </a:lnTo>
                <a:lnTo>
                  <a:pt x="2360" y="132"/>
                </a:lnTo>
                <a:lnTo>
                  <a:pt x="2351" y="101"/>
                </a:lnTo>
                <a:lnTo>
                  <a:pt x="2334" y="73"/>
                </a:lnTo>
                <a:lnTo>
                  <a:pt x="2315" y="50"/>
                </a:lnTo>
                <a:lnTo>
                  <a:pt x="2289" y="28"/>
                </a:lnTo>
                <a:lnTo>
                  <a:pt x="2261" y="14"/>
                </a:lnTo>
                <a:lnTo>
                  <a:pt x="2230" y="5"/>
                </a:lnTo>
                <a:lnTo>
                  <a:pt x="2216" y="2"/>
                </a:lnTo>
                <a:lnTo>
                  <a:pt x="2199" y="0"/>
                </a:lnTo>
                <a:lnTo>
                  <a:pt x="1853" y="0"/>
                </a:lnTo>
                <a:lnTo>
                  <a:pt x="1853" y="0"/>
                </a:lnTo>
                <a:lnTo>
                  <a:pt x="1836" y="2"/>
                </a:lnTo>
                <a:lnTo>
                  <a:pt x="1820" y="5"/>
                </a:lnTo>
                <a:lnTo>
                  <a:pt x="1789" y="14"/>
                </a:lnTo>
                <a:lnTo>
                  <a:pt x="1761" y="28"/>
                </a:lnTo>
                <a:lnTo>
                  <a:pt x="1738" y="50"/>
                </a:lnTo>
                <a:lnTo>
                  <a:pt x="1716" y="73"/>
                </a:lnTo>
                <a:lnTo>
                  <a:pt x="1702" y="101"/>
                </a:lnTo>
                <a:lnTo>
                  <a:pt x="1690" y="132"/>
                </a:lnTo>
                <a:lnTo>
                  <a:pt x="1690" y="149"/>
                </a:lnTo>
                <a:lnTo>
                  <a:pt x="1688" y="166"/>
                </a:lnTo>
                <a:lnTo>
                  <a:pt x="1688" y="368"/>
                </a:lnTo>
                <a:lnTo>
                  <a:pt x="1688" y="368"/>
                </a:lnTo>
                <a:lnTo>
                  <a:pt x="1685" y="405"/>
                </a:lnTo>
                <a:lnTo>
                  <a:pt x="1676" y="439"/>
                </a:lnTo>
                <a:lnTo>
                  <a:pt x="1662" y="469"/>
                </a:lnTo>
                <a:lnTo>
                  <a:pt x="1643" y="500"/>
                </a:lnTo>
                <a:lnTo>
                  <a:pt x="1620" y="528"/>
                </a:lnTo>
                <a:lnTo>
                  <a:pt x="1592" y="551"/>
                </a:lnTo>
                <a:lnTo>
                  <a:pt x="1564" y="570"/>
                </a:lnTo>
                <a:lnTo>
                  <a:pt x="1530" y="585"/>
                </a:lnTo>
                <a:lnTo>
                  <a:pt x="1356" y="658"/>
                </a:lnTo>
                <a:lnTo>
                  <a:pt x="1356" y="658"/>
                </a:lnTo>
                <a:lnTo>
                  <a:pt x="1325" y="669"/>
                </a:lnTo>
                <a:lnTo>
                  <a:pt x="1291" y="677"/>
                </a:lnTo>
                <a:lnTo>
                  <a:pt x="1254" y="680"/>
                </a:lnTo>
                <a:lnTo>
                  <a:pt x="1218" y="677"/>
                </a:lnTo>
                <a:lnTo>
                  <a:pt x="1184" y="669"/>
                </a:lnTo>
                <a:lnTo>
                  <a:pt x="1150" y="655"/>
                </a:lnTo>
                <a:lnTo>
                  <a:pt x="1120" y="638"/>
                </a:lnTo>
                <a:lnTo>
                  <a:pt x="1091" y="615"/>
                </a:lnTo>
                <a:lnTo>
                  <a:pt x="948" y="472"/>
                </a:lnTo>
                <a:lnTo>
                  <a:pt x="948" y="472"/>
                </a:lnTo>
                <a:lnTo>
                  <a:pt x="937" y="461"/>
                </a:lnTo>
                <a:lnTo>
                  <a:pt x="923" y="453"/>
                </a:lnTo>
                <a:lnTo>
                  <a:pt x="894" y="436"/>
                </a:lnTo>
                <a:lnTo>
                  <a:pt x="864" y="427"/>
                </a:lnTo>
                <a:lnTo>
                  <a:pt x="833" y="424"/>
                </a:lnTo>
                <a:lnTo>
                  <a:pt x="802" y="427"/>
                </a:lnTo>
                <a:lnTo>
                  <a:pt x="771" y="436"/>
                </a:lnTo>
                <a:lnTo>
                  <a:pt x="740" y="453"/>
                </a:lnTo>
                <a:lnTo>
                  <a:pt x="729" y="461"/>
                </a:lnTo>
                <a:lnTo>
                  <a:pt x="715" y="472"/>
                </a:lnTo>
                <a:lnTo>
                  <a:pt x="473" y="717"/>
                </a:lnTo>
                <a:lnTo>
                  <a:pt x="473" y="717"/>
                </a:lnTo>
                <a:lnTo>
                  <a:pt x="462" y="728"/>
                </a:lnTo>
                <a:lnTo>
                  <a:pt x="450" y="742"/>
                </a:lnTo>
                <a:lnTo>
                  <a:pt x="436" y="770"/>
                </a:lnTo>
                <a:lnTo>
                  <a:pt x="428" y="801"/>
                </a:lnTo>
                <a:lnTo>
                  <a:pt x="422" y="832"/>
                </a:lnTo>
                <a:lnTo>
                  <a:pt x="428" y="866"/>
                </a:lnTo>
                <a:lnTo>
                  <a:pt x="436" y="894"/>
                </a:lnTo>
                <a:lnTo>
                  <a:pt x="450" y="925"/>
                </a:lnTo>
                <a:lnTo>
                  <a:pt x="462" y="936"/>
                </a:lnTo>
                <a:lnTo>
                  <a:pt x="473" y="950"/>
                </a:lnTo>
                <a:lnTo>
                  <a:pt x="616" y="1094"/>
                </a:lnTo>
                <a:lnTo>
                  <a:pt x="616" y="1094"/>
                </a:lnTo>
                <a:lnTo>
                  <a:pt x="636" y="1118"/>
                </a:lnTo>
                <a:lnTo>
                  <a:pt x="655" y="1149"/>
                </a:lnTo>
                <a:lnTo>
                  <a:pt x="667" y="1182"/>
                </a:lnTo>
                <a:lnTo>
                  <a:pt x="675" y="1219"/>
                </a:lnTo>
                <a:lnTo>
                  <a:pt x="678" y="1253"/>
                </a:lnTo>
                <a:lnTo>
                  <a:pt x="675" y="1290"/>
                </a:lnTo>
                <a:lnTo>
                  <a:pt x="670" y="1323"/>
                </a:lnTo>
                <a:lnTo>
                  <a:pt x="655" y="1357"/>
                </a:lnTo>
                <a:lnTo>
                  <a:pt x="585" y="1531"/>
                </a:lnTo>
                <a:lnTo>
                  <a:pt x="585" y="1531"/>
                </a:lnTo>
                <a:lnTo>
                  <a:pt x="571" y="1562"/>
                </a:lnTo>
                <a:lnTo>
                  <a:pt x="551" y="1593"/>
                </a:lnTo>
                <a:lnTo>
                  <a:pt x="526" y="1619"/>
                </a:lnTo>
                <a:lnTo>
                  <a:pt x="501" y="1641"/>
                </a:lnTo>
                <a:lnTo>
                  <a:pt x="470" y="1661"/>
                </a:lnTo>
                <a:lnTo>
                  <a:pt x="436" y="1675"/>
                </a:lnTo>
                <a:lnTo>
                  <a:pt x="403" y="1686"/>
                </a:lnTo>
                <a:lnTo>
                  <a:pt x="369" y="1689"/>
                </a:lnTo>
                <a:lnTo>
                  <a:pt x="166" y="1689"/>
                </a:lnTo>
                <a:lnTo>
                  <a:pt x="166" y="1689"/>
                </a:lnTo>
                <a:lnTo>
                  <a:pt x="149" y="1689"/>
                </a:lnTo>
                <a:lnTo>
                  <a:pt x="133" y="1692"/>
                </a:lnTo>
                <a:lnTo>
                  <a:pt x="102" y="1700"/>
                </a:lnTo>
                <a:lnTo>
                  <a:pt x="73" y="1717"/>
                </a:lnTo>
                <a:lnTo>
                  <a:pt x="48" y="1737"/>
                </a:lnTo>
                <a:lnTo>
                  <a:pt x="28" y="1762"/>
                </a:lnTo>
                <a:lnTo>
                  <a:pt x="14" y="1790"/>
                </a:lnTo>
                <a:lnTo>
                  <a:pt x="3" y="1821"/>
                </a:lnTo>
                <a:lnTo>
                  <a:pt x="0" y="1838"/>
                </a:lnTo>
                <a:lnTo>
                  <a:pt x="0" y="1855"/>
                </a:lnTo>
                <a:lnTo>
                  <a:pt x="0" y="2198"/>
                </a:lnTo>
                <a:lnTo>
                  <a:pt x="0" y="2198"/>
                </a:lnTo>
                <a:lnTo>
                  <a:pt x="0" y="2215"/>
                </a:lnTo>
                <a:lnTo>
                  <a:pt x="3" y="2232"/>
                </a:lnTo>
                <a:lnTo>
                  <a:pt x="14" y="2262"/>
                </a:lnTo>
                <a:lnTo>
                  <a:pt x="28" y="2291"/>
                </a:lnTo>
                <a:lnTo>
                  <a:pt x="48" y="2316"/>
                </a:lnTo>
                <a:lnTo>
                  <a:pt x="73" y="2335"/>
                </a:lnTo>
                <a:lnTo>
                  <a:pt x="102" y="2350"/>
                </a:lnTo>
                <a:lnTo>
                  <a:pt x="133" y="2361"/>
                </a:lnTo>
                <a:lnTo>
                  <a:pt x="149" y="2364"/>
                </a:lnTo>
                <a:lnTo>
                  <a:pt x="166" y="2364"/>
                </a:lnTo>
                <a:lnTo>
                  <a:pt x="369" y="2364"/>
                </a:lnTo>
                <a:lnTo>
                  <a:pt x="369" y="2364"/>
                </a:lnTo>
                <a:lnTo>
                  <a:pt x="403" y="2366"/>
                </a:lnTo>
                <a:lnTo>
                  <a:pt x="436" y="2375"/>
                </a:lnTo>
                <a:lnTo>
                  <a:pt x="470" y="2392"/>
                </a:lnTo>
                <a:lnTo>
                  <a:pt x="501" y="2408"/>
                </a:lnTo>
                <a:lnTo>
                  <a:pt x="526" y="2434"/>
                </a:lnTo>
                <a:lnTo>
                  <a:pt x="551" y="2459"/>
                </a:lnTo>
                <a:lnTo>
                  <a:pt x="571" y="2490"/>
                </a:lnTo>
                <a:lnTo>
                  <a:pt x="585" y="2521"/>
                </a:lnTo>
                <a:lnTo>
                  <a:pt x="655" y="2695"/>
                </a:lnTo>
                <a:lnTo>
                  <a:pt x="655" y="2695"/>
                </a:lnTo>
                <a:lnTo>
                  <a:pt x="670" y="2726"/>
                </a:lnTo>
                <a:lnTo>
                  <a:pt x="675" y="2763"/>
                </a:lnTo>
                <a:lnTo>
                  <a:pt x="678" y="2797"/>
                </a:lnTo>
                <a:lnTo>
                  <a:pt x="675" y="2833"/>
                </a:lnTo>
                <a:lnTo>
                  <a:pt x="667" y="2870"/>
                </a:lnTo>
                <a:lnTo>
                  <a:pt x="655" y="2901"/>
                </a:lnTo>
                <a:lnTo>
                  <a:pt x="636" y="2932"/>
                </a:lnTo>
                <a:lnTo>
                  <a:pt x="616" y="2960"/>
                </a:lnTo>
                <a:lnTo>
                  <a:pt x="473" y="3103"/>
                </a:lnTo>
                <a:lnTo>
                  <a:pt x="473" y="3103"/>
                </a:lnTo>
                <a:lnTo>
                  <a:pt x="462" y="3115"/>
                </a:lnTo>
                <a:lnTo>
                  <a:pt x="450" y="3129"/>
                </a:lnTo>
                <a:lnTo>
                  <a:pt x="436" y="3157"/>
                </a:lnTo>
                <a:lnTo>
                  <a:pt x="428" y="3188"/>
                </a:lnTo>
                <a:lnTo>
                  <a:pt x="422" y="3218"/>
                </a:lnTo>
                <a:lnTo>
                  <a:pt x="428" y="3252"/>
                </a:lnTo>
                <a:lnTo>
                  <a:pt x="436" y="3283"/>
                </a:lnTo>
                <a:lnTo>
                  <a:pt x="450" y="3311"/>
                </a:lnTo>
                <a:lnTo>
                  <a:pt x="462" y="3325"/>
                </a:lnTo>
                <a:lnTo>
                  <a:pt x="473" y="3336"/>
                </a:lnTo>
                <a:lnTo>
                  <a:pt x="715" y="3581"/>
                </a:lnTo>
                <a:lnTo>
                  <a:pt x="715" y="3581"/>
                </a:lnTo>
                <a:lnTo>
                  <a:pt x="729" y="3592"/>
                </a:lnTo>
                <a:lnTo>
                  <a:pt x="740" y="3601"/>
                </a:lnTo>
                <a:lnTo>
                  <a:pt x="771" y="3615"/>
                </a:lnTo>
                <a:lnTo>
                  <a:pt x="802" y="3626"/>
                </a:lnTo>
                <a:lnTo>
                  <a:pt x="833" y="3629"/>
                </a:lnTo>
                <a:lnTo>
                  <a:pt x="864" y="3626"/>
                </a:lnTo>
                <a:lnTo>
                  <a:pt x="894" y="3615"/>
                </a:lnTo>
                <a:lnTo>
                  <a:pt x="923" y="3601"/>
                </a:lnTo>
                <a:lnTo>
                  <a:pt x="937" y="3592"/>
                </a:lnTo>
                <a:lnTo>
                  <a:pt x="948" y="3581"/>
                </a:lnTo>
                <a:lnTo>
                  <a:pt x="1091" y="3438"/>
                </a:lnTo>
                <a:lnTo>
                  <a:pt x="1091" y="3438"/>
                </a:lnTo>
                <a:lnTo>
                  <a:pt x="1120" y="3415"/>
                </a:lnTo>
                <a:lnTo>
                  <a:pt x="1150" y="3398"/>
                </a:lnTo>
                <a:lnTo>
                  <a:pt x="1184" y="3384"/>
                </a:lnTo>
                <a:lnTo>
                  <a:pt x="1218" y="3376"/>
                </a:lnTo>
                <a:lnTo>
                  <a:pt x="1254" y="3373"/>
                </a:lnTo>
                <a:lnTo>
                  <a:pt x="1291" y="3376"/>
                </a:lnTo>
                <a:lnTo>
                  <a:pt x="1325" y="3384"/>
                </a:lnTo>
                <a:lnTo>
                  <a:pt x="1356" y="3396"/>
                </a:lnTo>
                <a:lnTo>
                  <a:pt x="1530" y="3469"/>
                </a:lnTo>
                <a:lnTo>
                  <a:pt x="1530" y="3469"/>
                </a:lnTo>
                <a:lnTo>
                  <a:pt x="1564" y="3480"/>
                </a:lnTo>
                <a:lnTo>
                  <a:pt x="1592" y="3500"/>
                </a:lnTo>
                <a:lnTo>
                  <a:pt x="1620" y="3525"/>
                </a:lnTo>
                <a:lnTo>
                  <a:pt x="1643" y="3553"/>
                </a:lnTo>
                <a:lnTo>
                  <a:pt x="1662" y="3581"/>
                </a:lnTo>
                <a:lnTo>
                  <a:pt x="1676" y="3615"/>
                </a:lnTo>
                <a:lnTo>
                  <a:pt x="1685" y="3649"/>
                </a:lnTo>
                <a:lnTo>
                  <a:pt x="1688" y="3682"/>
                </a:lnTo>
                <a:lnTo>
                  <a:pt x="1688" y="3888"/>
                </a:lnTo>
                <a:lnTo>
                  <a:pt x="1688" y="3888"/>
                </a:lnTo>
                <a:lnTo>
                  <a:pt x="1690" y="3902"/>
                </a:lnTo>
                <a:lnTo>
                  <a:pt x="1690" y="3919"/>
                </a:lnTo>
                <a:lnTo>
                  <a:pt x="1702" y="3949"/>
                </a:lnTo>
                <a:lnTo>
                  <a:pt x="1716" y="3978"/>
                </a:lnTo>
                <a:lnTo>
                  <a:pt x="1738" y="4003"/>
                </a:lnTo>
                <a:lnTo>
                  <a:pt x="1761" y="4023"/>
                </a:lnTo>
                <a:lnTo>
                  <a:pt x="1789" y="4040"/>
                </a:lnTo>
                <a:lnTo>
                  <a:pt x="1820" y="4048"/>
                </a:lnTo>
                <a:lnTo>
                  <a:pt x="1836" y="4051"/>
                </a:lnTo>
                <a:lnTo>
                  <a:pt x="1853" y="4051"/>
                </a:lnTo>
                <a:lnTo>
                  <a:pt x="2199" y="4051"/>
                </a:lnTo>
                <a:lnTo>
                  <a:pt x="2199" y="4051"/>
                </a:lnTo>
                <a:lnTo>
                  <a:pt x="2216" y="4051"/>
                </a:lnTo>
                <a:lnTo>
                  <a:pt x="2230" y="4048"/>
                </a:lnTo>
                <a:lnTo>
                  <a:pt x="2261" y="4040"/>
                </a:lnTo>
                <a:lnTo>
                  <a:pt x="2289" y="4023"/>
                </a:lnTo>
                <a:lnTo>
                  <a:pt x="2315" y="4003"/>
                </a:lnTo>
                <a:lnTo>
                  <a:pt x="2334" y="3978"/>
                </a:lnTo>
                <a:lnTo>
                  <a:pt x="2351" y="3949"/>
                </a:lnTo>
                <a:lnTo>
                  <a:pt x="2360" y="3919"/>
                </a:lnTo>
                <a:lnTo>
                  <a:pt x="2362" y="3902"/>
                </a:lnTo>
                <a:lnTo>
                  <a:pt x="2362" y="3888"/>
                </a:lnTo>
                <a:lnTo>
                  <a:pt x="2362" y="3682"/>
                </a:lnTo>
                <a:lnTo>
                  <a:pt x="2362" y="3682"/>
                </a:lnTo>
                <a:lnTo>
                  <a:pt x="2368" y="3649"/>
                </a:lnTo>
                <a:lnTo>
                  <a:pt x="2376" y="3615"/>
                </a:lnTo>
                <a:lnTo>
                  <a:pt x="2391" y="3581"/>
                </a:lnTo>
                <a:lnTo>
                  <a:pt x="2410" y="3553"/>
                </a:lnTo>
                <a:lnTo>
                  <a:pt x="2433" y="3525"/>
                </a:lnTo>
                <a:lnTo>
                  <a:pt x="2461" y="3500"/>
                </a:lnTo>
                <a:lnTo>
                  <a:pt x="2489" y="3480"/>
                </a:lnTo>
                <a:lnTo>
                  <a:pt x="2520" y="3469"/>
                </a:lnTo>
                <a:lnTo>
                  <a:pt x="2694" y="3396"/>
                </a:lnTo>
                <a:lnTo>
                  <a:pt x="2694" y="3396"/>
                </a:lnTo>
                <a:lnTo>
                  <a:pt x="2728" y="3384"/>
                </a:lnTo>
                <a:lnTo>
                  <a:pt x="2762" y="3376"/>
                </a:lnTo>
                <a:lnTo>
                  <a:pt x="2798" y="3373"/>
                </a:lnTo>
                <a:lnTo>
                  <a:pt x="2835" y="3376"/>
                </a:lnTo>
                <a:lnTo>
                  <a:pt x="2869" y="3384"/>
                </a:lnTo>
                <a:lnTo>
                  <a:pt x="2902" y="3398"/>
                </a:lnTo>
                <a:lnTo>
                  <a:pt x="2933" y="3415"/>
                </a:lnTo>
                <a:lnTo>
                  <a:pt x="2959" y="3438"/>
                </a:lnTo>
                <a:lnTo>
                  <a:pt x="3102" y="3581"/>
                </a:lnTo>
                <a:lnTo>
                  <a:pt x="3102" y="3581"/>
                </a:lnTo>
                <a:lnTo>
                  <a:pt x="3116" y="3592"/>
                </a:lnTo>
                <a:lnTo>
                  <a:pt x="3127" y="3601"/>
                </a:lnTo>
                <a:lnTo>
                  <a:pt x="3158" y="3615"/>
                </a:lnTo>
                <a:lnTo>
                  <a:pt x="3189" y="3626"/>
                </a:lnTo>
                <a:lnTo>
                  <a:pt x="3220" y="3629"/>
                </a:lnTo>
                <a:lnTo>
                  <a:pt x="3251" y="3626"/>
                </a:lnTo>
                <a:lnTo>
                  <a:pt x="3282" y="3615"/>
                </a:lnTo>
                <a:lnTo>
                  <a:pt x="3310" y="3601"/>
                </a:lnTo>
                <a:lnTo>
                  <a:pt x="3324" y="3592"/>
                </a:lnTo>
                <a:lnTo>
                  <a:pt x="3335" y="3581"/>
                </a:lnTo>
                <a:lnTo>
                  <a:pt x="3580" y="3336"/>
                </a:lnTo>
                <a:lnTo>
                  <a:pt x="3580" y="3336"/>
                </a:lnTo>
                <a:lnTo>
                  <a:pt x="3591" y="3325"/>
                </a:lnTo>
                <a:lnTo>
                  <a:pt x="3602" y="3311"/>
                </a:lnTo>
                <a:lnTo>
                  <a:pt x="3617" y="3283"/>
                </a:lnTo>
                <a:lnTo>
                  <a:pt x="3625" y="3252"/>
                </a:lnTo>
                <a:lnTo>
                  <a:pt x="3628" y="3218"/>
                </a:lnTo>
                <a:lnTo>
                  <a:pt x="3625" y="3188"/>
                </a:lnTo>
                <a:lnTo>
                  <a:pt x="3617" y="3157"/>
                </a:lnTo>
                <a:lnTo>
                  <a:pt x="3602" y="3129"/>
                </a:lnTo>
                <a:lnTo>
                  <a:pt x="3591" y="3115"/>
                </a:lnTo>
                <a:lnTo>
                  <a:pt x="3580" y="3103"/>
                </a:lnTo>
                <a:lnTo>
                  <a:pt x="3437" y="2960"/>
                </a:lnTo>
                <a:lnTo>
                  <a:pt x="3437" y="2960"/>
                </a:lnTo>
                <a:lnTo>
                  <a:pt x="3414" y="2932"/>
                </a:lnTo>
                <a:lnTo>
                  <a:pt x="3397" y="2901"/>
                </a:lnTo>
                <a:lnTo>
                  <a:pt x="3386" y="2870"/>
                </a:lnTo>
                <a:lnTo>
                  <a:pt x="3377" y="2833"/>
                </a:lnTo>
                <a:lnTo>
                  <a:pt x="3375" y="2797"/>
                </a:lnTo>
                <a:lnTo>
                  <a:pt x="3375" y="2763"/>
                </a:lnTo>
                <a:lnTo>
                  <a:pt x="3383" y="2726"/>
                </a:lnTo>
                <a:lnTo>
                  <a:pt x="3397" y="2695"/>
                </a:lnTo>
                <a:lnTo>
                  <a:pt x="3468" y="2521"/>
                </a:lnTo>
                <a:lnTo>
                  <a:pt x="3468" y="2521"/>
                </a:lnTo>
                <a:lnTo>
                  <a:pt x="3482" y="2490"/>
                </a:lnTo>
                <a:lnTo>
                  <a:pt x="3501" y="2459"/>
                </a:lnTo>
                <a:lnTo>
                  <a:pt x="3524" y="2434"/>
                </a:lnTo>
                <a:lnTo>
                  <a:pt x="3552" y="2408"/>
                </a:lnTo>
                <a:lnTo>
                  <a:pt x="3583" y="2392"/>
                </a:lnTo>
                <a:lnTo>
                  <a:pt x="3617" y="2375"/>
                </a:lnTo>
                <a:lnTo>
                  <a:pt x="3650" y="2366"/>
                </a:lnTo>
                <a:lnTo>
                  <a:pt x="3684" y="2364"/>
                </a:lnTo>
                <a:lnTo>
                  <a:pt x="3887" y="2364"/>
                </a:lnTo>
                <a:lnTo>
                  <a:pt x="3887" y="2364"/>
                </a:lnTo>
                <a:lnTo>
                  <a:pt x="3903" y="2364"/>
                </a:lnTo>
                <a:lnTo>
                  <a:pt x="3920" y="2361"/>
                </a:lnTo>
                <a:lnTo>
                  <a:pt x="3951" y="2350"/>
                </a:lnTo>
                <a:lnTo>
                  <a:pt x="3979" y="2335"/>
                </a:lnTo>
                <a:lnTo>
                  <a:pt x="4005" y="2316"/>
                </a:lnTo>
                <a:lnTo>
                  <a:pt x="4024" y="2291"/>
                </a:lnTo>
                <a:lnTo>
                  <a:pt x="4038" y="2262"/>
                </a:lnTo>
                <a:lnTo>
                  <a:pt x="4050" y="2232"/>
                </a:lnTo>
                <a:lnTo>
                  <a:pt x="4050" y="2215"/>
                </a:lnTo>
                <a:lnTo>
                  <a:pt x="4052" y="2198"/>
                </a:lnTo>
                <a:lnTo>
                  <a:pt x="4052" y="1855"/>
                </a:lnTo>
                <a:lnTo>
                  <a:pt x="4052" y="1855"/>
                </a:lnTo>
                <a:lnTo>
                  <a:pt x="4050" y="1838"/>
                </a:lnTo>
                <a:lnTo>
                  <a:pt x="4050" y="1821"/>
                </a:lnTo>
                <a:lnTo>
                  <a:pt x="4038" y="1790"/>
                </a:lnTo>
                <a:lnTo>
                  <a:pt x="4024" y="1762"/>
                </a:lnTo>
                <a:lnTo>
                  <a:pt x="4005" y="1737"/>
                </a:lnTo>
                <a:lnTo>
                  <a:pt x="3979" y="1717"/>
                </a:lnTo>
                <a:lnTo>
                  <a:pt x="3951" y="1700"/>
                </a:lnTo>
                <a:lnTo>
                  <a:pt x="3920" y="1692"/>
                </a:lnTo>
                <a:lnTo>
                  <a:pt x="3903" y="1689"/>
                </a:lnTo>
                <a:lnTo>
                  <a:pt x="3887" y="1689"/>
                </a:lnTo>
                <a:close/>
                <a:moveTo>
                  <a:pt x="2025" y="3019"/>
                </a:moveTo>
                <a:lnTo>
                  <a:pt x="2025" y="3019"/>
                </a:lnTo>
                <a:lnTo>
                  <a:pt x="1974" y="3019"/>
                </a:lnTo>
                <a:lnTo>
                  <a:pt x="1924" y="3016"/>
                </a:lnTo>
                <a:lnTo>
                  <a:pt x="1873" y="3007"/>
                </a:lnTo>
                <a:lnTo>
                  <a:pt x="1825" y="2999"/>
                </a:lnTo>
                <a:lnTo>
                  <a:pt x="1777" y="2988"/>
                </a:lnTo>
                <a:lnTo>
                  <a:pt x="1730" y="2977"/>
                </a:lnTo>
                <a:lnTo>
                  <a:pt x="1685" y="2960"/>
                </a:lnTo>
                <a:lnTo>
                  <a:pt x="1640" y="2943"/>
                </a:lnTo>
                <a:lnTo>
                  <a:pt x="1595" y="2923"/>
                </a:lnTo>
                <a:lnTo>
                  <a:pt x="1552" y="2901"/>
                </a:lnTo>
                <a:lnTo>
                  <a:pt x="1510" y="2875"/>
                </a:lnTo>
                <a:lnTo>
                  <a:pt x="1471" y="2850"/>
                </a:lnTo>
                <a:lnTo>
                  <a:pt x="1432" y="2822"/>
                </a:lnTo>
                <a:lnTo>
                  <a:pt x="1392" y="2794"/>
                </a:lnTo>
                <a:lnTo>
                  <a:pt x="1359" y="2763"/>
                </a:lnTo>
                <a:lnTo>
                  <a:pt x="1322" y="2729"/>
                </a:lnTo>
                <a:lnTo>
                  <a:pt x="1291" y="2695"/>
                </a:lnTo>
                <a:lnTo>
                  <a:pt x="1257" y="2659"/>
                </a:lnTo>
                <a:lnTo>
                  <a:pt x="1229" y="2620"/>
                </a:lnTo>
                <a:lnTo>
                  <a:pt x="1201" y="2583"/>
                </a:lnTo>
                <a:lnTo>
                  <a:pt x="1176" y="2541"/>
                </a:lnTo>
                <a:lnTo>
                  <a:pt x="1150" y="2499"/>
                </a:lnTo>
                <a:lnTo>
                  <a:pt x="1131" y="2456"/>
                </a:lnTo>
                <a:lnTo>
                  <a:pt x="1111" y="2411"/>
                </a:lnTo>
                <a:lnTo>
                  <a:pt x="1091" y="2366"/>
                </a:lnTo>
                <a:lnTo>
                  <a:pt x="1077" y="2321"/>
                </a:lnTo>
                <a:lnTo>
                  <a:pt x="1063" y="2274"/>
                </a:lnTo>
                <a:lnTo>
                  <a:pt x="1052" y="2226"/>
                </a:lnTo>
                <a:lnTo>
                  <a:pt x="1044" y="2178"/>
                </a:lnTo>
                <a:lnTo>
                  <a:pt x="1038" y="2127"/>
                </a:lnTo>
                <a:lnTo>
                  <a:pt x="1033" y="2077"/>
                </a:lnTo>
                <a:lnTo>
                  <a:pt x="1033" y="2026"/>
                </a:lnTo>
                <a:lnTo>
                  <a:pt x="1033" y="2026"/>
                </a:lnTo>
                <a:lnTo>
                  <a:pt x="1033" y="1976"/>
                </a:lnTo>
                <a:lnTo>
                  <a:pt x="1038" y="1925"/>
                </a:lnTo>
                <a:lnTo>
                  <a:pt x="1044" y="1874"/>
                </a:lnTo>
                <a:lnTo>
                  <a:pt x="1052" y="1826"/>
                </a:lnTo>
                <a:lnTo>
                  <a:pt x="1063" y="1776"/>
                </a:lnTo>
                <a:lnTo>
                  <a:pt x="1077" y="1731"/>
                </a:lnTo>
                <a:lnTo>
                  <a:pt x="1091" y="1683"/>
                </a:lnTo>
                <a:lnTo>
                  <a:pt x="1111" y="1638"/>
                </a:lnTo>
                <a:lnTo>
                  <a:pt x="1131" y="1596"/>
                </a:lnTo>
                <a:lnTo>
                  <a:pt x="1150" y="1551"/>
                </a:lnTo>
                <a:lnTo>
                  <a:pt x="1176" y="1509"/>
                </a:lnTo>
                <a:lnTo>
                  <a:pt x="1201" y="1469"/>
                </a:lnTo>
                <a:lnTo>
                  <a:pt x="1229" y="1430"/>
                </a:lnTo>
                <a:lnTo>
                  <a:pt x="1257" y="1394"/>
                </a:lnTo>
                <a:lnTo>
                  <a:pt x="1291" y="1357"/>
                </a:lnTo>
                <a:lnTo>
                  <a:pt x="1322" y="1323"/>
                </a:lnTo>
                <a:lnTo>
                  <a:pt x="1359" y="1290"/>
                </a:lnTo>
                <a:lnTo>
                  <a:pt x="1392" y="1258"/>
                </a:lnTo>
                <a:lnTo>
                  <a:pt x="1432" y="1227"/>
                </a:lnTo>
                <a:lnTo>
                  <a:pt x="1471" y="1202"/>
                </a:lnTo>
                <a:lnTo>
                  <a:pt x="1510" y="1174"/>
                </a:lnTo>
                <a:lnTo>
                  <a:pt x="1552" y="1152"/>
                </a:lnTo>
                <a:lnTo>
                  <a:pt x="1595" y="1129"/>
                </a:lnTo>
                <a:lnTo>
                  <a:pt x="1640" y="1110"/>
                </a:lnTo>
                <a:lnTo>
                  <a:pt x="1685" y="1094"/>
                </a:lnTo>
                <a:lnTo>
                  <a:pt x="1730" y="1077"/>
                </a:lnTo>
                <a:lnTo>
                  <a:pt x="1777" y="1063"/>
                </a:lnTo>
                <a:lnTo>
                  <a:pt x="1825" y="1052"/>
                </a:lnTo>
                <a:lnTo>
                  <a:pt x="1873" y="1043"/>
                </a:lnTo>
                <a:lnTo>
                  <a:pt x="1924" y="1037"/>
                </a:lnTo>
                <a:lnTo>
                  <a:pt x="1974" y="1035"/>
                </a:lnTo>
                <a:lnTo>
                  <a:pt x="2025" y="1032"/>
                </a:lnTo>
                <a:lnTo>
                  <a:pt x="2025" y="1032"/>
                </a:lnTo>
                <a:lnTo>
                  <a:pt x="2078" y="1035"/>
                </a:lnTo>
                <a:lnTo>
                  <a:pt x="2129" y="1037"/>
                </a:lnTo>
                <a:lnTo>
                  <a:pt x="2177" y="1043"/>
                </a:lnTo>
                <a:lnTo>
                  <a:pt x="2228" y="1052"/>
                </a:lnTo>
                <a:lnTo>
                  <a:pt x="2275" y="1063"/>
                </a:lnTo>
                <a:lnTo>
                  <a:pt x="2320" y="1077"/>
                </a:lnTo>
                <a:lnTo>
                  <a:pt x="2368" y="1094"/>
                </a:lnTo>
                <a:lnTo>
                  <a:pt x="2413" y="1110"/>
                </a:lnTo>
                <a:lnTo>
                  <a:pt x="2458" y="1129"/>
                </a:lnTo>
                <a:lnTo>
                  <a:pt x="2500" y="1152"/>
                </a:lnTo>
                <a:lnTo>
                  <a:pt x="2542" y="1174"/>
                </a:lnTo>
                <a:lnTo>
                  <a:pt x="2582" y="1202"/>
                </a:lnTo>
                <a:lnTo>
                  <a:pt x="2621" y="1227"/>
                </a:lnTo>
                <a:lnTo>
                  <a:pt x="2658" y="1258"/>
                </a:lnTo>
                <a:lnTo>
                  <a:pt x="2694" y="1290"/>
                </a:lnTo>
                <a:lnTo>
                  <a:pt x="2728" y="1323"/>
                </a:lnTo>
                <a:lnTo>
                  <a:pt x="2762" y="1357"/>
                </a:lnTo>
                <a:lnTo>
                  <a:pt x="2793" y="1394"/>
                </a:lnTo>
                <a:lnTo>
                  <a:pt x="2824" y="1430"/>
                </a:lnTo>
                <a:lnTo>
                  <a:pt x="2852" y="1469"/>
                </a:lnTo>
                <a:lnTo>
                  <a:pt x="2877" y="1509"/>
                </a:lnTo>
                <a:lnTo>
                  <a:pt x="2900" y="1551"/>
                </a:lnTo>
                <a:lnTo>
                  <a:pt x="2922" y="1596"/>
                </a:lnTo>
                <a:lnTo>
                  <a:pt x="2942" y="1638"/>
                </a:lnTo>
                <a:lnTo>
                  <a:pt x="2961" y="1683"/>
                </a:lnTo>
                <a:lnTo>
                  <a:pt x="2975" y="1731"/>
                </a:lnTo>
                <a:lnTo>
                  <a:pt x="2989" y="1776"/>
                </a:lnTo>
                <a:lnTo>
                  <a:pt x="3001" y="1826"/>
                </a:lnTo>
                <a:lnTo>
                  <a:pt x="3009" y="1874"/>
                </a:lnTo>
                <a:lnTo>
                  <a:pt x="3015" y="1925"/>
                </a:lnTo>
                <a:lnTo>
                  <a:pt x="3020" y="1976"/>
                </a:lnTo>
                <a:lnTo>
                  <a:pt x="3020" y="2026"/>
                </a:lnTo>
                <a:lnTo>
                  <a:pt x="3020" y="2026"/>
                </a:lnTo>
                <a:lnTo>
                  <a:pt x="3020" y="2077"/>
                </a:lnTo>
                <a:lnTo>
                  <a:pt x="3015" y="2127"/>
                </a:lnTo>
                <a:lnTo>
                  <a:pt x="3009" y="2178"/>
                </a:lnTo>
                <a:lnTo>
                  <a:pt x="3001" y="2226"/>
                </a:lnTo>
                <a:lnTo>
                  <a:pt x="2989" y="2274"/>
                </a:lnTo>
                <a:lnTo>
                  <a:pt x="2975" y="2321"/>
                </a:lnTo>
                <a:lnTo>
                  <a:pt x="2961" y="2366"/>
                </a:lnTo>
                <a:lnTo>
                  <a:pt x="2942" y="2411"/>
                </a:lnTo>
                <a:lnTo>
                  <a:pt x="2922" y="2456"/>
                </a:lnTo>
                <a:lnTo>
                  <a:pt x="2900" y="2499"/>
                </a:lnTo>
                <a:lnTo>
                  <a:pt x="2877" y="2541"/>
                </a:lnTo>
                <a:lnTo>
                  <a:pt x="2852" y="2583"/>
                </a:lnTo>
                <a:lnTo>
                  <a:pt x="2824" y="2620"/>
                </a:lnTo>
                <a:lnTo>
                  <a:pt x="2793" y="2659"/>
                </a:lnTo>
                <a:lnTo>
                  <a:pt x="2762" y="2695"/>
                </a:lnTo>
                <a:lnTo>
                  <a:pt x="2728" y="2729"/>
                </a:lnTo>
                <a:lnTo>
                  <a:pt x="2694" y="2763"/>
                </a:lnTo>
                <a:lnTo>
                  <a:pt x="2658" y="2794"/>
                </a:lnTo>
                <a:lnTo>
                  <a:pt x="2621" y="2822"/>
                </a:lnTo>
                <a:lnTo>
                  <a:pt x="2582" y="2850"/>
                </a:lnTo>
                <a:lnTo>
                  <a:pt x="2542" y="2875"/>
                </a:lnTo>
                <a:lnTo>
                  <a:pt x="2500" y="2901"/>
                </a:lnTo>
                <a:lnTo>
                  <a:pt x="2458" y="2923"/>
                </a:lnTo>
                <a:lnTo>
                  <a:pt x="2413" y="2943"/>
                </a:lnTo>
                <a:lnTo>
                  <a:pt x="2368" y="2960"/>
                </a:lnTo>
                <a:lnTo>
                  <a:pt x="2320" y="2977"/>
                </a:lnTo>
                <a:lnTo>
                  <a:pt x="2275" y="2988"/>
                </a:lnTo>
                <a:lnTo>
                  <a:pt x="2228" y="2999"/>
                </a:lnTo>
                <a:lnTo>
                  <a:pt x="2177" y="3007"/>
                </a:lnTo>
                <a:lnTo>
                  <a:pt x="2129" y="3016"/>
                </a:lnTo>
                <a:lnTo>
                  <a:pt x="2078" y="3019"/>
                </a:lnTo>
                <a:lnTo>
                  <a:pt x="2025" y="3019"/>
                </a:lnTo>
                <a:close/>
              </a:path>
            </a:pathLst>
          </a:custGeom>
          <a:solidFill>
            <a:schemeClr val="bg1">
              <a:lumMod val="85000"/>
            </a:schemeClr>
          </a:solidFill>
          <a:ln>
            <a:noFill/>
          </a:ln>
          <a:effectLst/>
        </p:spPr>
        <p:txBody>
          <a:bodyPr wrap="none" anchor="ctr"/>
          <a:lstStyle/>
          <a:p>
            <a:endParaRPr lang="en-US"/>
          </a:p>
        </p:txBody>
      </p:sp>
      <p:sp>
        <p:nvSpPr>
          <p:cNvPr id="3" name="Freeform 4">
            <a:extLst>
              <a:ext uri="{FF2B5EF4-FFF2-40B4-BE49-F238E27FC236}">
                <a16:creationId xmlns:a16="http://schemas.microsoft.com/office/drawing/2014/main" id="{6DFE10BB-B89A-4AFA-B7A3-03A86C633D01}"/>
              </a:ext>
            </a:extLst>
          </p:cNvPr>
          <p:cNvSpPr>
            <a:spLocks noChangeArrowheads="1"/>
          </p:cNvSpPr>
          <p:nvPr/>
        </p:nvSpPr>
        <p:spPr bwMode="auto">
          <a:xfrm>
            <a:off x="4992055" y="2596814"/>
            <a:ext cx="1406207" cy="1406208"/>
          </a:xfrm>
          <a:custGeom>
            <a:avLst/>
            <a:gdLst>
              <a:gd name="T0" fmla="*/ 4521 w 5199"/>
              <a:gd name="T1" fmla="*/ 2075 h 5200"/>
              <a:gd name="T2" fmla="*/ 4335 w 5199"/>
              <a:gd name="T3" fmla="*/ 1676 h 5200"/>
              <a:gd name="T4" fmla="*/ 4408 w 5199"/>
              <a:gd name="T5" fmla="*/ 1401 h 5200"/>
              <a:gd name="T6" fmla="*/ 4656 w 5199"/>
              <a:gd name="T7" fmla="*/ 1046 h 5200"/>
              <a:gd name="T8" fmla="*/ 4248 w 5199"/>
              <a:gd name="T9" fmla="*/ 577 h 5200"/>
              <a:gd name="T10" fmla="*/ 4031 w 5199"/>
              <a:gd name="T11" fmla="*/ 568 h 5200"/>
              <a:gd name="T12" fmla="*/ 3680 w 5199"/>
              <a:gd name="T13" fmla="*/ 855 h 5200"/>
              <a:gd name="T14" fmla="*/ 3213 w 5199"/>
              <a:gd name="T15" fmla="*/ 742 h 5200"/>
              <a:gd name="T16" fmla="*/ 3037 w 5199"/>
              <a:gd name="T17" fmla="*/ 518 h 5200"/>
              <a:gd name="T18" fmla="*/ 2986 w 5199"/>
              <a:gd name="T19" fmla="*/ 76 h 5200"/>
              <a:gd name="T20" fmla="*/ 2379 w 5199"/>
              <a:gd name="T21" fmla="*/ 0 h 5200"/>
              <a:gd name="T22" fmla="*/ 2193 w 5199"/>
              <a:gd name="T23" fmla="*/ 112 h 5200"/>
              <a:gd name="T24" fmla="*/ 2151 w 5199"/>
              <a:gd name="T25" fmla="*/ 560 h 5200"/>
              <a:gd name="T26" fmla="*/ 1741 w 5199"/>
              <a:gd name="T27" fmla="*/ 841 h 5200"/>
              <a:gd name="T28" fmla="*/ 1476 w 5199"/>
              <a:gd name="T29" fmla="*/ 841 h 5200"/>
              <a:gd name="T30" fmla="*/ 1130 w 5199"/>
              <a:gd name="T31" fmla="*/ 551 h 5200"/>
              <a:gd name="T32" fmla="*/ 920 w 5199"/>
              <a:gd name="T33" fmla="*/ 605 h 5200"/>
              <a:gd name="T34" fmla="*/ 546 w 5199"/>
              <a:gd name="T35" fmla="*/ 1088 h 5200"/>
              <a:gd name="T36" fmla="*/ 818 w 5199"/>
              <a:gd name="T37" fmla="*/ 1437 h 5200"/>
              <a:gd name="T38" fmla="*/ 852 w 5199"/>
              <a:gd name="T39" fmla="*/ 1721 h 5200"/>
              <a:gd name="T40" fmla="*/ 602 w 5199"/>
              <a:gd name="T41" fmla="*/ 2132 h 5200"/>
              <a:gd name="T42" fmla="*/ 149 w 5199"/>
              <a:gd name="T43" fmla="*/ 2176 h 5200"/>
              <a:gd name="T44" fmla="*/ 6 w 5199"/>
              <a:gd name="T45" fmla="*/ 2337 h 5200"/>
              <a:gd name="T46" fmla="*/ 51 w 5199"/>
              <a:gd name="T47" fmla="*/ 2956 h 5200"/>
              <a:gd name="T48" fmla="*/ 472 w 5199"/>
              <a:gd name="T49" fmla="*/ 3031 h 5200"/>
              <a:gd name="T50" fmla="*/ 723 w 5199"/>
              <a:gd name="T51" fmla="*/ 3175 h 5200"/>
              <a:gd name="T52" fmla="*/ 872 w 5199"/>
              <a:gd name="T53" fmla="*/ 3588 h 5200"/>
              <a:gd name="T54" fmla="*/ 591 w 5199"/>
              <a:gd name="T55" fmla="*/ 3996 h 5200"/>
              <a:gd name="T56" fmla="*/ 560 w 5199"/>
              <a:gd name="T57" fmla="*/ 4210 h 5200"/>
              <a:gd name="T58" fmla="*/ 1009 w 5199"/>
              <a:gd name="T59" fmla="*/ 4645 h 5200"/>
              <a:gd name="T60" fmla="*/ 1218 w 5199"/>
              <a:gd name="T61" fmla="*/ 4592 h 5200"/>
              <a:gd name="T62" fmla="*/ 1634 w 5199"/>
              <a:gd name="T63" fmla="*/ 4328 h 5200"/>
              <a:gd name="T64" fmla="*/ 2044 w 5199"/>
              <a:gd name="T65" fmla="*/ 4491 h 5200"/>
              <a:gd name="T66" fmla="*/ 2168 w 5199"/>
              <a:gd name="T67" fmla="*/ 4986 h 5200"/>
              <a:gd name="T68" fmla="*/ 2261 w 5199"/>
              <a:gd name="T69" fmla="*/ 5163 h 5200"/>
              <a:gd name="T70" fmla="*/ 2885 w 5199"/>
              <a:gd name="T71" fmla="*/ 5188 h 5200"/>
              <a:gd name="T72" fmla="*/ 3029 w 5199"/>
              <a:gd name="T73" fmla="*/ 5028 h 5200"/>
              <a:gd name="T74" fmla="*/ 3093 w 5199"/>
              <a:gd name="T75" fmla="*/ 4558 h 5200"/>
              <a:gd name="T76" fmla="*/ 3500 w 5199"/>
              <a:gd name="T77" fmla="*/ 4342 h 5200"/>
              <a:gd name="T78" fmla="*/ 3781 w 5199"/>
              <a:gd name="T79" fmla="*/ 4395 h 5200"/>
              <a:gd name="T80" fmla="*/ 4130 w 5199"/>
              <a:gd name="T81" fmla="*/ 4654 h 5200"/>
              <a:gd name="T82" fmla="*/ 4608 w 5199"/>
              <a:gd name="T83" fmla="*/ 4266 h 5200"/>
              <a:gd name="T84" fmla="*/ 4639 w 5199"/>
              <a:gd name="T85" fmla="*/ 4052 h 5200"/>
              <a:gd name="T86" fmla="*/ 4349 w 5199"/>
              <a:gd name="T87" fmla="*/ 3703 h 5200"/>
              <a:gd name="T88" fmla="*/ 4450 w 5199"/>
              <a:gd name="T89" fmla="*/ 3234 h 5200"/>
              <a:gd name="T90" fmla="*/ 4661 w 5199"/>
              <a:gd name="T91" fmla="*/ 3043 h 5200"/>
              <a:gd name="T92" fmla="*/ 5106 w 5199"/>
              <a:gd name="T93" fmla="*/ 2995 h 5200"/>
              <a:gd name="T94" fmla="*/ 5198 w 5199"/>
              <a:gd name="T95" fmla="*/ 2379 h 5200"/>
              <a:gd name="T96" fmla="*/ 5106 w 5199"/>
              <a:gd name="T97" fmla="*/ 2202 h 5200"/>
              <a:gd name="T98" fmla="*/ 2407 w 5199"/>
              <a:gd name="T99" fmla="*/ 3861 h 5200"/>
              <a:gd name="T100" fmla="*/ 1789 w 5199"/>
              <a:gd name="T101" fmla="*/ 3583 h 5200"/>
              <a:gd name="T102" fmla="*/ 1403 w 5199"/>
              <a:gd name="T103" fmla="*/ 3037 h 5200"/>
              <a:gd name="T104" fmla="*/ 1338 w 5199"/>
              <a:gd name="T105" fmla="*/ 2404 h 5200"/>
              <a:gd name="T106" fmla="*/ 1617 w 5199"/>
              <a:gd name="T107" fmla="*/ 1789 h 5200"/>
              <a:gd name="T108" fmla="*/ 2162 w 5199"/>
              <a:gd name="T109" fmla="*/ 1401 h 5200"/>
              <a:gd name="T110" fmla="*/ 2795 w 5199"/>
              <a:gd name="T111" fmla="*/ 1338 h 5200"/>
              <a:gd name="T112" fmla="*/ 3410 w 5199"/>
              <a:gd name="T113" fmla="*/ 1614 h 5200"/>
              <a:gd name="T114" fmla="*/ 3798 w 5199"/>
              <a:gd name="T115" fmla="*/ 2160 h 5200"/>
              <a:gd name="T116" fmla="*/ 3860 w 5199"/>
              <a:gd name="T117" fmla="*/ 2792 h 5200"/>
              <a:gd name="T118" fmla="*/ 3584 w 5199"/>
              <a:gd name="T119" fmla="*/ 3411 h 5200"/>
              <a:gd name="T120" fmla="*/ 3040 w 5199"/>
              <a:gd name="T121" fmla="*/ 3796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9" h="5200">
                <a:moveTo>
                  <a:pt x="4987" y="2165"/>
                </a:moveTo>
                <a:lnTo>
                  <a:pt x="4726" y="2165"/>
                </a:lnTo>
                <a:lnTo>
                  <a:pt x="4726" y="2165"/>
                </a:lnTo>
                <a:lnTo>
                  <a:pt x="4703" y="2165"/>
                </a:lnTo>
                <a:lnTo>
                  <a:pt x="4681" y="2162"/>
                </a:lnTo>
                <a:lnTo>
                  <a:pt x="4661" y="2157"/>
                </a:lnTo>
                <a:lnTo>
                  <a:pt x="4639" y="2151"/>
                </a:lnTo>
                <a:lnTo>
                  <a:pt x="4616" y="2143"/>
                </a:lnTo>
                <a:lnTo>
                  <a:pt x="4597" y="2132"/>
                </a:lnTo>
                <a:lnTo>
                  <a:pt x="4557" y="2106"/>
                </a:lnTo>
                <a:lnTo>
                  <a:pt x="4521" y="2075"/>
                </a:lnTo>
                <a:lnTo>
                  <a:pt x="4507" y="2061"/>
                </a:lnTo>
                <a:lnTo>
                  <a:pt x="4493" y="2042"/>
                </a:lnTo>
                <a:lnTo>
                  <a:pt x="4478" y="2025"/>
                </a:lnTo>
                <a:lnTo>
                  <a:pt x="4467" y="2005"/>
                </a:lnTo>
                <a:lnTo>
                  <a:pt x="4456" y="1985"/>
                </a:lnTo>
                <a:lnTo>
                  <a:pt x="4450" y="1963"/>
                </a:lnTo>
                <a:lnTo>
                  <a:pt x="4358" y="1741"/>
                </a:lnTo>
                <a:lnTo>
                  <a:pt x="4358" y="1741"/>
                </a:lnTo>
                <a:lnTo>
                  <a:pt x="4349" y="1721"/>
                </a:lnTo>
                <a:lnTo>
                  <a:pt x="4341" y="1699"/>
                </a:lnTo>
                <a:lnTo>
                  <a:pt x="4335" y="1676"/>
                </a:lnTo>
                <a:lnTo>
                  <a:pt x="4332" y="1656"/>
                </a:lnTo>
                <a:lnTo>
                  <a:pt x="4329" y="1631"/>
                </a:lnTo>
                <a:lnTo>
                  <a:pt x="4329" y="1608"/>
                </a:lnTo>
                <a:lnTo>
                  <a:pt x="4332" y="1563"/>
                </a:lnTo>
                <a:lnTo>
                  <a:pt x="4343" y="1519"/>
                </a:lnTo>
                <a:lnTo>
                  <a:pt x="4349" y="1496"/>
                </a:lnTo>
                <a:lnTo>
                  <a:pt x="4358" y="1474"/>
                </a:lnTo>
                <a:lnTo>
                  <a:pt x="4369" y="1454"/>
                </a:lnTo>
                <a:lnTo>
                  <a:pt x="4380" y="1437"/>
                </a:lnTo>
                <a:lnTo>
                  <a:pt x="4394" y="1417"/>
                </a:lnTo>
                <a:lnTo>
                  <a:pt x="4408" y="1401"/>
                </a:lnTo>
                <a:lnTo>
                  <a:pt x="4594" y="1218"/>
                </a:lnTo>
                <a:lnTo>
                  <a:pt x="4594" y="1218"/>
                </a:lnTo>
                <a:lnTo>
                  <a:pt x="4608" y="1201"/>
                </a:lnTo>
                <a:lnTo>
                  <a:pt x="4622" y="1184"/>
                </a:lnTo>
                <a:lnTo>
                  <a:pt x="4630" y="1167"/>
                </a:lnTo>
                <a:lnTo>
                  <a:pt x="4639" y="1147"/>
                </a:lnTo>
                <a:lnTo>
                  <a:pt x="4647" y="1128"/>
                </a:lnTo>
                <a:lnTo>
                  <a:pt x="4653" y="1108"/>
                </a:lnTo>
                <a:lnTo>
                  <a:pt x="4656" y="1088"/>
                </a:lnTo>
                <a:lnTo>
                  <a:pt x="4656" y="1069"/>
                </a:lnTo>
                <a:lnTo>
                  <a:pt x="4656" y="1046"/>
                </a:lnTo>
                <a:lnTo>
                  <a:pt x="4653" y="1026"/>
                </a:lnTo>
                <a:lnTo>
                  <a:pt x="4647" y="1007"/>
                </a:lnTo>
                <a:lnTo>
                  <a:pt x="4639" y="987"/>
                </a:lnTo>
                <a:lnTo>
                  <a:pt x="4630" y="967"/>
                </a:lnTo>
                <a:lnTo>
                  <a:pt x="4622" y="950"/>
                </a:lnTo>
                <a:lnTo>
                  <a:pt x="4608" y="934"/>
                </a:lnTo>
                <a:lnTo>
                  <a:pt x="4594" y="917"/>
                </a:lnTo>
                <a:lnTo>
                  <a:pt x="4282" y="605"/>
                </a:lnTo>
                <a:lnTo>
                  <a:pt x="4282" y="605"/>
                </a:lnTo>
                <a:lnTo>
                  <a:pt x="4265" y="591"/>
                </a:lnTo>
                <a:lnTo>
                  <a:pt x="4248" y="577"/>
                </a:lnTo>
                <a:lnTo>
                  <a:pt x="4231" y="568"/>
                </a:lnTo>
                <a:lnTo>
                  <a:pt x="4211" y="560"/>
                </a:lnTo>
                <a:lnTo>
                  <a:pt x="4192" y="551"/>
                </a:lnTo>
                <a:lnTo>
                  <a:pt x="4172" y="546"/>
                </a:lnTo>
                <a:lnTo>
                  <a:pt x="4152" y="543"/>
                </a:lnTo>
                <a:lnTo>
                  <a:pt x="4130" y="543"/>
                </a:lnTo>
                <a:lnTo>
                  <a:pt x="4110" y="543"/>
                </a:lnTo>
                <a:lnTo>
                  <a:pt x="4090" y="546"/>
                </a:lnTo>
                <a:lnTo>
                  <a:pt x="4071" y="551"/>
                </a:lnTo>
                <a:lnTo>
                  <a:pt x="4051" y="560"/>
                </a:lnTo>
                <a:lnTo>
                  <a:pt x="4031" y="568"/>
                </a:lnTo>
                <a:lnTo>
                  <a:pt x="4015" y="577"/>
                </a:lnTo>
                <a:lnTo>
                  <a:pt x="3998" y="591"/>
                </a:lnTo>
                <a:lnTo>
                  <a:pt x="3981" y="605"/>
                </a:lnTo>
                <a:lnTo>
                  <a:pt x="3798" y="790"/>
                </a:lnTo>
                <a:lnTo>
                  <a:pt x="3798" y="790"/>
                </a:lnTo>
                <a:lnTo>
                  <a:pt x="3781" y="804"/>
                </a:lnTo>
                <a:lnTo>
                  <a:pt x="3761" y="818"/>
                </a:lnTo>
                <a:lnTo>
                  <a:pt x="3744" y="830"/>
                </a:lnTo>
                <a:lnTo>
                  <a:pt x="3725" y="841"/>
                </a:lnTo>
                <a:lnTo>
                  <a:pt x="3702" y="849"/>
                </a:lnTo>
                <a:lnTo>
                  <a:pt x="3680" y="855"/>
                </a:lnTo>
                <a:lnTo>
                  <a:pt x="3635" y="866"/>
                </a:lnTo>
                <a:lnTo>
                  <a:pt x="3590" y="869"/>
                </a:lnTo>
                <a:lnTo>
                  <a:pt x="3567" y="869"/>
                </a:lnTo>
                <a:lnTo>
                  <a:pt x="3542" y="866"/>
                </a:lnTo>
                <a:lnTo>
                  <a:pt x="3522" y="863"/>
                </a:lnTo>
                <a:lnTo>
                  <a:pt x="3500" y="858"/>
                </a:lnTo>
                <a:lnTo>
                  <a:pt x="3477" y="849"/>
                </a:lnTo>
                <a:lnTo>
                  <a:pt x="3458" y="841"/>
                </a:lnTo>
                <a:lnTo>
                  <a:pt x="3236" y="748"/>
                </a:lnTo>
                <a:lnTo>
                  <a:pt x="3236" y="748"/>
                </a:lnTo>
                <a:lnTo>
                  <a:pt x="3213" y="742"/>
                </a:lnTo>
                <a:lnTo>
                  <a:pt x="3193" y="731"/>
                </a:lnTo>
                <a:lnTo>
                  <a:pt x="3174" y="720"/>
                </a:lnTo>
                <a:lnTo>
                  <a:pt x="3157" y="709"/>
                </a:lnTo>
                <a:lnTo>
                  <a:pt x="3137" y="692"/>
                </a:lnTo>
                <a:lnTo>
                  <a:pt x="3123" y="678"/>
                </a:lnTo>
                <a:lnTo>
                  <a:pt x="3093" y="641"/>
                </a:lnTo>
                <a:lnTo>
                  <a:pt x="3068" y="602"/>
                </a:lnTo>
                <a:lnTo>
                  <a:pt x="3059" y="582"/>
                </a:lnTo>
                <a:lnTo>
                  <a:pt x="3048" y="560"/>
                </a:lnTo>
                <a:lnTo>
                  <a:pt x="3043" y="537"/>
                </a:lnTo>
                <a:lnTo>
                  <a:pt x="3037" y="518"/>
                </a:lnTo>
                <a:lnTo>
                  <a:pt x="3034" y="495"/>
                </a:lnTo>
                <a:lnTo>
                  <a:pt x="3034" y="472"/>
                </a:lnTo>
                <a:lnTo>
                  <a:pt x="3034" y="211"/>
                </a:lnTo>
                <a:lnTo>
                  <a:pt x="3034" y="211"/>
                </a:lnTo>
                <a:lnTo>
                  <a:pt x="3031" y="191"/>
                </a:lnTo>
                <a:lnTo>
                  <a:pt x="3029" y="169"/>
                </a:lnTo>
                <a:lnTo>
                  <a:pt x="3023" y="149"/>
                </a:lnTo>
                <a:lnTo>
                  <a:pt x="3017" y="129"/>
                </a:lnTo>
                <a:lnTo>
                  <a:pt x="3009" y="112"/>
                </a:lnTo>
                <a:lnTo>
                  <a:pt x="2998" y="93"/>
                </a:lnTo>
                <a:lnTo>
                  <a:pt x="2986" y="76"/>
                </a:lnTo>
                <a:lnTo>
                  <a:pt x="2972" y="62"/>
                </a:lnTo>
                <a:lnTo>
                  <a:pt x="2955" y="48"/>
                </a:lnTo>
                <a:lnTo>
                  <a:pt x="2938" y="37"/>
                </a:lnTo>
                <a:lnTo>
                  <a:pt x="2922" y="25"/>
                </a:lnTo>
                <a:lnTo>
                  <a:pt x="2905" y="17"/>
                </a:lnTo>
                <a:lnTo>
                  <a:pt x="2885" y="8"/>
                </a:lnTo>
                <a:lnTo>
                  <a:pt x="2862" y="3"/>
                </a:lnTo>
                <a:lnTo>
                  <a:pt x="2843" y="0"/>
                </a:lnTo>
                <a:lnTo>
                  <a:pt x="2820" y="0"/>
                </a:lnTo>
                <a:lnTo>
                  <a:pt x="2379" y="0"/>
                </a:lnTo>
                <a:lnTo>
                  <a:pt x="2379" y="0"/>
                </a:lnTo>
                <a:lnTo>
                  <a:pt x="2356" y="0"/>
                </a:lnTo>
                <a:lnTo>
                  <a:pt x="2337" y="3"/>
                </a:lnTo>
                <a:lnTo>
                  <a:pt x="2317" y="8"/>
                </a:lnTo>
                <a:lnTo>
                  <a:pt x="2297" y="17"/>
                </a:lnTo>
                <a:lnTo>
                  <a:pt x="2278" y="25"/>
                </a:lnTo>
                <a:lnTo>
                  <a:pt x="2261" y="37"/>
                </a:lnTo>
                <a:lnTo>
                  <a:pt x="2244" y="48"/>
                </a:lnTo>
                <a:lnTo>
                  <a:pt x="2230" y="62"/>
                </a:lnTo>
                <a:lnTo>
                  <a:pt x="2216" y="76"/>
                </a:lnTo>
                <a:lnTo>
                  <a:pt x="2205" y="93"/>
                </a:lnTo>
                <a:lnTo>
                  <a:pt x="2193" y="112"/>
                </a:lnTo>
                <a:lnTo>
                  <a:pt x="2185" y="129"/>
                </a:lnTo>
                <a:lnTo>
                  <a:pt x="2176" y="149"/>
                </a:lnTo>
                <a:lnTo>
                  <a:pt x="2171" y="169"/>
                </a:lnTo>
                <a:lnTo>
                  <a:pt x="2168" y="191"/>
                </a:lnTo>
                <a:lnTo>
                  <a:pt x="2168" y="211"/>
                </a:lnTo>
                <a:lnTo>
                  <a:pt x="2168" y="472"/>
                </a:lnTo>
                <a:lnTo>
                  <a:pt x="2168" y="472"/>
                </a:lnTo>
                <a:lnTo>
                  <a:pt x="2165" y="495"/>
                </a:lnTo>
                <a:lnTo>
                  <a:pt x="2162" y="518"/>
                </a:lnTo>
                <a:lnTo>
                  <a:pt x="2157" y="537"/>
                </a:lnTo>
                <a:lnTo>
                  <a:pt x="2151" y="560"/>
                </a:lnTo>
                <a:lnTo>
                  <a:pt x="2143" y="582"/>
                </a:lnTo>
                <a:lnTo>
                  <a:pt x="2132" y="602"/>
                </a:lnTo>
                <a:lnTo>
                  <a:pt x="2109" y="641"/>
                </a:lnTo>
                <a:lnTo>
                  <a:pt x="2078" y="678"/>
                </a:lnTo>
                <a:lnTo>
                  <a:pt x="2061" y="692"/>
                </a:lnTo>
                <a:lnTo>
                  <a:pt x="2044" y="709"/>
                </a:lnTo>
                <a:lnTo>
                  <a:pt x="2025" y="720"/>
                </a:lnTo>
                <a:lnTo>
                  <a:pt x="2005" y="731"/>
                </a:lnTo>
                <a:lnTo>
                  <a:pt x="1985" y="742"/>
                </a:lnTo>
                <a:lnTo>
                  <a:pt x="1965" y="748"/>
                </a:lnTo>
                <a:lnTo>
                  <a:pt x="1741" y="841"/>
                </a:lnTo>
                <a:lnTo>
                  <a:pt x="1741" y="841"/>
                </a:lnTo>
                <a:lnTo>
                  <a:pt x="1721" y="849"/>
                </a:lnTo>
                <a:lnTo>
                  <a:pt x="1701" y="858"/>
                </a:lnTo>
                <a:lnTo>
                  <a:pt x="1679" y="863"/>
                </a:lnTo>
                <a:lnTo>
                  <a:pt x="1656" y="866"/>
                </a:lnTo>
                <a:lnTo>
                  <a:pt x="1634" y="869"/>
                </a:lnTo>
                <a:lnTo>
                  <a:pt x="1611" y="869"/>
                </a:lnTo>
                <a:lnTo>
                  <a:pt x="1563" y="866"/>
                </a:lnTo>
                <a:lnTo>
                  <a:pt x="1519" y="855"/>
                </a:lnTo>
                <a:lnTo>
                  <a:pt x="1496" y="849"/>
                </a:lnTo>
                <a:lnTo>
                  <a:pt x="1476" y="841"/>
                </a:lnTo>
                <a:lnTo>
                  <a:pt x="1457" y="830"/>
                </a:lnTo>
                <a:lnTo>
                  <a:pt x="1437" y="818"/>
                </a:lnTo>
                <a:lnTo>
                  <a:pt x="1420" y="804"/>
                </a:lnTo>
                <a:lnTo>
                  <a:pt x="1403" y="790"/>
                </a:lnTo>
                <a:lnTo>
                  <a:pt x="1218" y="605"/>
                </a:lnTo>
                <a:lnTo>
                  <a:pt x="1218" y="605"/>
                </a:lnTo>
                <a:lnTo>
                  <a:pt x="1204" y="591"/>
                </a:lnTo>
                <a:lnTo>
                  <a:pt x="1187" y="577"/>
                </a:lnTo>
                <a:lnTo>
                  <a:pt x="1167" y="568"/>
                </a:lnTo>
                <a:lnTo>
                  <a:pt x="1150" y="560"/>
                </a:lnTo>
                <a:lnTo>
                  <a:pt x="1130" y="551"/>
                </a:lnTo>
                <a:lnTo>
                  <a:pt x="1111" y="546"/>
                </a:lnTo>
                <a:lnTo>
                  <a:pt x="1088" y="543"/>
                </a:lnTo>
                <a:lnTo>
                  <a:pt x="1068" y="543"/>
                </a:lnTo>
                <a:lnTo>
                  <a:pt x="1049" y="543"/>
                </a:lnTo>
                <a:lnTo>
                  <a:pt x="1029" y="546"/>
                </a:lnTo>
                <a:lnTo>
                  <a:pt x="1009" y="551"/>
                </a:lnTo>
                <a:lnTo>
                  <a:pt x="990" y="560"/>
                </a:lnTo>
                <a:lnTo>
                  <a:pt x="970" y="568"/>
                </a:lnTo>
                <a:lnTo>
                  <a:pt x="953" y="577"/>
                </a:lnTo>
                <a:lnTo>
                  <a:pt x="934" y="591"/>
                </a:lnTo>
                <a:lnTo>
                  <a:pt x="920" y="605"/>
                </a:lnTo>
                <a:lnTo>
                  <a:pt x="607" y="917"/>
                </a:lnTo>
                <a:lnTo>
                  <a:pt x="607" y="917"/>
                </a:lnTo>
                <a:lnTo>
                  <a:pt x="591" y="934"/>
                </a:lnTo>
                <a:lnTo>
                  <a:pt x="579" y="950"/>
                </a:lnTo>
                <a:lnTo>
                  <a:pt x="568" y="967"/>
                </a:lnTo>
                <a:lnTo>
                  <a:pt x="560" y="987"/>
                </a:lnTo>
                <a:lnTo>
                  <a:pt x="554" y="1007"/>
                </a:lnTo>
                <a:lnTo>
                  <a:pt x="548" y="1026"/>
                </a:lnTo>
                <a:lnTo>
                  <a:pt x="546" y="1046"/>
                </a:lnTo>
                <a:lnTo>
                  <a:pt x="546" y="1069"/>
                </a:lnTo>
                <a:lnTo>
                  <a:pt x="546" y="1088"/>
                </a:lnTo>
                <a:lnTo>
                  <a:pt x="548" y="1108"/>
                </a:lnTo>
                <a:lnTo>
                  <a:pt x="554" y="1128"/>
                </a:lnTo>
                <a:lnTo>
                  <a:pt x="560" y="1147"/>
                </a:lnTo>
                <a:lnTo>
                  <a:pt x="568" y="1167"/>
                </a:lnTo>
                <a:lnTo>
                  <a:pt x="579" y="1184"/>
                </a:lnTo>
                <a:lnTo>
                  <a:pt x="591" y="1201"/>
                </a:lnTo>
                <a:lnTo>
                  <a:pt x="607" y="1218"/>
                </a:lnTo>
                <a:lnTo>
                  <a:pt x="790" y="1401"/>
                </a:lnTo>
                <a:lnTo>
                  <a:pt x="790" y="1401"/>
                </a:lnTo>
                <a:lnTo>
                  <a:pt x="804" y="1417"/>
                </a:lnTo>
                <a:lnTo>
                  <a:pt x="818" y="1437"/>
                </a:lnTo>
                <a:lnTo>
                  <a:pt x="830" y="1454"/>
                </a:lnTo>
                <a:lnTo>
                  <a:pt x="841" y="1474"/>
                </a:lnTo>
                <a:lnTo>
                  <a:pt x="849" y="1496"/>
                </a:lnTo>
                <a:lnTo>
                  <a:pt x="858" y="1519"/>
                </a:lnTo>
                <a:lnTo>
                  <a:pt x="866" y="1563"/>
                </a:lnTo>
                <a:lnTo>
                  <a:pt x="872" y="1608"/>
                </a:lnTo>
                <a:lnTo>
                  <a:pt x="872" y="1631"/>
                </a:lnTo>
                <a:lnTo>
                  <a:pt x="869" y="1656"/>
                </a:lnTo>
                <a:lnTo>
                  <a:pt x="863" y="1676"/>
                </a:lnTo>
                <a:lnTo>
                  <a:pt x="858" y="1699"/>
                </a:lnTo>
                <a:lnTo>
                  <a:pt x="852" y="1721"/>
                </a:lnTo>
                <a:lnTo>
                  <a:pt x="844" y="1741"/>
                </a:lnTo>
                <a:lnTo>
                  <a:pt x="751" y="1963"/>
                </a:lnTo>
                <a:lnTo>
                  <a:pt x="751" y="1963"/>
                </a:lnTo>
                <a:lnTo>
                  <a:pt x="742" y="1985"/>
                </a:lnTo>
                <a:lnTo>
                  <a:pt x="734" y="2005"/>
                </a:lnTo>
                <a:lnTo>
                  <a:pt x="723" y="2025"/>
                </a:lnTo>
                <a:lnTo>
                  <a:pt x="709" y="2042"/>
                </a:lnTo>
                <a:lnTo>
                  <a:pt x="694" y="2061"/>
                </a:lnTo>
                <a:lnTo>
                  <a:pt x="678" y="2075"/>
                </a:lnTo>
                <a:lnTo>
                  <a:pt x="641" y="2106"/>
                </a:lnTo>
                <a:lnTo>
                  <a:pt x="602" y="2132"/>
                </a:lnTo>
                <a:lnTo>
                  <a:pt x="582" y="2143"/>
                </a:lnTo>
                <a:lnTo>
                  <a:pt x="563" y="2151"/>
                </a:lnTo>
                <a:lnTo>
                  <a:pt x="540" y="2157"/>
                </a:lnTo>
                <a:lnTo>
                  <a:pt x="517" y="2162"/>
                </a:lnTo>
                <a:lnTo>
                  <a:pt x="495" y="2165"/>
                </a:lnTo>
                <a:lnTo>
                  <a:pt x="472" y="2165"/>
                </a:lnTo>
                <a:lnTo>
                  <a:pt x="214" y="2165"/>
                </a:lnTo>
                <a:lnTo>
                  <a:pt x="214" y="2165"/>
                </a:lnTo>
                <a:lnTo>
                  <a:pt x="191" y="2168"/>
                </a:lnTo>
                <a:lnTo>
                  <a:pt x="171" y="2171"/>
                </a:lnTo>
                <a:lnTo>
                  <a:pt x="149" y="2176"/>
                </a:lnTo>
                <a:lnTo>
                  <a:pt x="132" y="2182"/>
                </a:lnTo>
                <a:lnTo>
                  <a:pt x="112" y="2190"/>
                </a:lnTo>
                <a:lnTo>
                  <a:pt x="95" y="2202"/>
                </a:lnTo>
                <a:lnTo>
                  <a:pt x="79" y="2216"/>
                </a:lnTo>
                <a:lnTo>
                  <a:pt x="65" y="2227"/>
                </a:lnTo>
                <a:lnTo>
                  <a:pt x="51" y="2244"/>
                </a:lnTo>
                <a:lnTo>
                  <a:pt x="37" y="2261"/>
                </a:lnTo>
                <a:lnTo>
                  <a:pt x="28" y="2278"/>
                </a:lnTo>
                <a:lnTo>
                  <a:pt x="17" y="2295"/>
                </a:lnTo>
                <a:lnTo>
                  <a:pt x="11" y="2314"/>
                </a:lnTo>
                <a:lnTo>
                  <a:pt x="6" y="2337"/>
                </a:lnTo>
                <a:lnTo>
                  <a:pt x="3" y="2357"/>
                </a:lnTo>
                <a:lnTo>
                  <a:pt x="0" y="2379"/>
                </a:lnTo>
                <a:lnTo>
                  <a:pt x="0" y="2820"/>
                </a:lnTo>
                <a:lnTo>
                  <a:pt x="0" y="2820"/>
                </a:lnTo>
                <a:lnTo>
                  <a:pt x="3" y="2843"/>
                </a:lnTo>
                <a:lnTo>
                  <a:pt x="6" y="2863"/>
                </a:lnTo>
                <a:lnTo>
                  <a:pt x="11" y="2882"/>
                </a:lnTo>
                <a:lnTo>
                  <a:pt x="17" y="2902"/>
                </a:lnTo>
                <a:lnTo>
                  <a:pt x="28" y="2922"/>
                </a:lnTo>
                <a:lnTo>
                  <a:pt x="37" y="2939"/>
                </a:lnTo>
                <a:lnTo>
                  <a:pt x="51" y="2956"/>
                </a:lnTo>
                <a:lnTo>
                  <a:pt x="65" y="2970"/>
                </a:lnTo>
                <a:lnTo>
                  <a:pt x="79" y="2984"/>
                </a:lnTo>
                <a:lnTo>
                  <a:pt x="95" y="2995"/>
                </a:lnTo>
                <a:lnTo>
                  <a:pt x="112" y="3006"/>
                </a:lnTo>
                <a:lnTo>
                  <a:pt x="132" y="3015"/>
                </a:lnTo>
                <a:lnTo>
                  <a:pt x="149" y="3023"/>
                </a:lnTo>
                <a:lnTo>
                  <a:pt x="171" y="3029"/>
                </a:lnTo>
                <a:lnTo>
                  <a:pt x="191" y="3031"/>
                </a:lnTo>
                <a:lnTo>
                  <a:pt x="214" y="3031"/>
                </a:lnTo>
                <a:lnTo>
                  <a:pt x="472" y="3031"/>
                </a:lnTo>
                <a:lnTo>
                  <a:pt x="472" y="3031"/>
                </a:lnTo>
                <a:lnTo>
                  <a:pt x="495" y="3034"/>
                </a:lnTo>
                <a:lnTo>
                  <a:pt x="517" y="3037"/>
                </a:lnTo>
                <a:lnTo>
                  <a:pt x="540" y="3043"/>
                </a:lnTo>
                <a:lnTo>
                  <a:pt x="563" y="3048"/>
                </a:lnTo>
                <a:lnTo>
                  <a:pt x="582" y="3057"/>
                </a:lnTo>
                <a:lnTo>
                  <a:pt x="602" y="3068"/>
                </a:lnTo>
                <a:lnTo>
                  <a:pt x="641" y="3090"/>
                </a:lnTo>
                <a:lnTo>
                  <a:pt x="678" y="3121"/>
                </a:lnTo>
                <a:lnTo>
                  <a:pt x="694" y="3138"/>
                </a:lnTo>
                <a:lnTo>
                  <a:pt x="709" y="3155"/>
                </a:lnTo>
                <a:lnTo>
                  <a:pt x="723" y="3175"/>
                </a:lnTo>
                <a:lnTo>
                  <a:pt x="734" y="3194"/>
                </a:lnTo>
                <a:lnTo>
                  <a:pt x="742" y="3214"/>
                </a:lnTo>
                <a:lnTo>
                  <a:pt x="751" y="3234"/>
                </a:lnTo>
                <a:lnTo>
                  <a:pt x="844" y="3459"/>
                </a:lnTo>
                <a:lnTo>
                  <a:pt x="844" y="3459"/>
                </a:lnTo>
                <a:lnTo>
                  <a:pt x="852" y="3478"/>
                </a:lnTo>
                <a:lnTo>
                  <a:pt x="858" y="3498"/>
                </a:lnTo>
                <a:lnTo>
                  <a:pt x="863" y="3521"/>
                </a:lnTo>
                <a:lnTo>
                  <a:pt x="869" y="3543"/>
                </a:lnTo>
                <a:lnTo>
                  <a:pt x="872" y="3566"/>
                </a:lnTo>
                <a:lnTo>
                  <a:pt x="872" y="3588"/>
                </a:lnTo>
                <a:lnTo>
                  <a:pt x="866" y="3636"/>
                </a:lnTo>
                <a:lnTo>
                  <a:pt x="858" y="3681"/>
                </a:lnTo>
                <a:lnTo>
                  <a:pt x="849" y="3703"/>
                </a:lnTo>
                <a:lnTo>
                  <a:pt x="841" y="3723"/>
                </a:lnTo>
                <a:lnTo>
                  <a:pt x="830" y="3743"/>
                </a:lnTo>
                <a:lnTo>
                  <a:pt x="818" y="3762"/>
                </a:lnTo>
                <a:lnTo>
                  <a:pt x="804" y="3779"/>
                </a:lnTo>
                <a:lnTo>
                  <a:pt x="790" y="3796"/>
                </a:lnTo>
                <a:lnTo>
                  <a:pt x="607" y="3982"/>
                </a:lnTo>
                <a:lnTo>
                  <a:pt x="607" y="3982"/>
                </a:lnTo>
                <a:lnTo>
                  <a:pt x="591" y="3996"/>
                </a:lnTo>
                <a:lnTo>
                  <a:pt x="579" y="4013"/>
                </a:lnTo>
                <a:lnTo>
                  <a:pt x="568" y="4032"/>
                </a:lnTo>
                <a:lnTo>
                  <a:pt x="560" y="4052"/>
                </a:lnTo>
                <a:lnTo>
                  <a:pt x="554" y="4069"/>
                </a:lnTo>
                <a:lnTo>
                  <a:pt x="548" y="4091"/>
                </a:lnTo>
                <a:lnTo>
                  <a:pt x="546" y="4111"/>
                </a:lnTo>
                <a:lnTo>
                  <a:pt x="546" y="4131"/>
                </a:lnTo>
                <a:lnTo>
                  <a:pt x="546" y="4151"/>
                </a:lnTo>
                <a:lnTo>
                  <a:pt x="548" y="4170"/>
                </a:lnTo>
                <a:lnTo>
                  <a:pt x="554" y="4190"/>
                </a:lnTo>
                <a:lnTo>
                  <a:pt x="560" y="4210"/>
                </a:lnTo>
                <a:lnTo>
                  <a:pt x="568" y="4229"/>
                </a:lnTo>
                <a:lnTo>
                  <a:pt x="579" y="4246"/>
                </a:lnTo>
                <a:lnTo>
                  <a:pt x="591" y="4266"/>
                </a:lnTo>
                <a:lnTo>
                  <a:pt x="607" y="4280"/>
                </a:lnTo>
                <a:lnTo>
                  <a:pt x="920" y="4592"/>
                </a:lnTo>
                <a:lnTo>
                  <a:pt x="920" y="4592"/>
                </a:lnTo>
                <a:lnTo>
                  <a:pt x="934" y="4609"/>
                </a:lnTo>
                <a:lnTo>
                  <a:pt x="953" y="4620"/>
                </a:lnTo>
                <a:lnTo>
                  <a:pt x="970" y="4631"/>
                </a:lnTo>
                <a:lnTo>
                  <a:pt x="990" y="4640"/>
                </a:lnTo>
                <a:lnTo>
                  <a:pt x="1009" y="4645"/>
                </a:lnTo>
                <a:lnTo>
                  <a:pt x="1029" y="4651"/>
                </a:lnTo>
                <a:lnTo>
                  <a:pt x="1049" y="4654"/>
                </a:lnTo>
                <a:lnTo>
                  <a:pt x="1068" y="4654"/>
                </a:lnTo>
                <a:lnTo>
                  <a:pt x="1088" y="4654"/>
                </a:lnTo>
                <a:lnTo>
                  <a:pt x="1111" y="4651"/>
                </a:lnTo>
                <a:lnTo>
                  <a:pt x="1130" y="4645"/>
                </a:lnTo>
                <a:lnTo>
                  <a:pt x="1150" y="4640"/>
                </a:lnTo>
                <a:lnTo>
                  <a:pt x="1167" y="4631"/>
                </a:lnTo>
                <a:lnTo>
                  <a:pt x="1187" y="4620"/>
                </a:lnTo>
                <a:lnTo>
                  <a:pt x="1204" y="4609"/>
                </a:lnTo>
                <a:lnTo>
                  <a:pt x="1218" y="4592"/>
                </a:lnTo>
                <a:lnTo>
                  <a:pt x="1403" y="4409"/>
                </a:lnTo>
                <a:lnTo>
                  <a:pt x="1403" y="4409"/>
                </a:lnTo>
                <a:lnTo>
                  <a:pt x="1420" y="4395"/>
                </a:lnTo>
                <a:lnTo>
                  <a:pt x="1437" y="4381"/>
                </a:lnTo>
                <a:lnTo>
                  <a:pt x="1457" y="4370"/>
                </a:lnTo>
                <a:lnTo>
                  <a:pt x="1476" y="4358"/>
                </a:lnTo>
                <a:lnTo>
                  <a:pt x="1496" y="4350"/>
                </a:lnTo>
                <a:lnTo>
                  <a:pt x="1519" y="4342"/>
                </a:lnTo>
                <a:lnTo>
                  <a:pt x="1563" y="4333"/>
                </a:lnTo>
                <a:lnTo>
                  <a:pt x="1611" y="4328"/>
                </a:lnTo>
                <a:lnTo>
                  <a:pt x="1634" y="4328"/>
                </a:lnTo>
                <a:lnTo>
                  <a:pt x="1656" y="4330"/>
                </a:lnTo>
                <a:lnTo>
                  <a:pt x="1679" y="4336"/>
                </a:lnTo>
                <a:lnTo>
                  <a:pt x="1701" y="4342"/>
                </a:lnTo>
                <a:lnTo>
                  <a:pt x="1721" y="4347"/>
                </a:lnTo>
                <a:lnTo>
                  <a:pt x="1741" y="4356"/>
                </a:lnTo>
                <a:lnTo>
                  <a:pt x="1965" y="4449"/>
                </a:lnTo>
                <a:lnTo>
                  <a:pt x="1965" y="4449"/>
                </a:lnTo>
                <a:lnTo>
                  <a:pt x="1985" y="4457"/>
                </a:lnTo>
                <a:lnTo>
                  <a:pt x="2005" y="4466"/>
                </a:lnTo>
                <a:lnTo>
                  <a:pt x="2025" y="4477"/>
                </a:lnTo>
                <a:lnTo>
                  <a:pt x="2044" y="4491"/>
                </a:lnTo>
                <a:lnTo>
                  <a:pt x="2061" y="4505"/>
                </a:lnTo>
                <a:lnTo>
                  <a:pt x="2078" y="4522"/>
                </a:lnTo>
                <a:lnTo>
                  <a:pt x="2109" y="4558"/>
                </a:lnTo>
                <a:lnTo>
                  <a:pt x="2132" y="4598"/>
                </a:lnTo>
                <a:lnTo>
                  <a:pt x="2143" y="4617"/>
                </a:lnTo>
                <a:lnTo>
                  <a:pt x="2151" y="4637"/>
                </a:lnTo>
                <a:lnTo>
                  <a:pt x="2157" y="4659"/>
                </a:lnTo>
                <a:lnTo>
                  <a:pt x="2162" y="4682"/>
                </a:lnTo>
                <a:lnTo>
                  <a:pt x="2165" y="4704"/>
                </a:lnTo>
                <a:lnTo>
                  <a:pt x="2168" y="4727"/>
                </a:lnTo>
                <a:lnTo>
                  <a:pt x="2168" y="4986"/>
                </a:lnTo>
                <a:lnTo>
                  <a:pt x="2168" y="4986"/>
                </a:lnTo>
                <a:lnTo>
                  <a:pt x="2168" y="5008"/>
                </a:lnTo>
                <a:lnTo>
                  <a:pt x="2171" y="5028"/>
                </a:lnTo>
                <a:lnTo>
                  <a:pt x="2176" y="5051"/>
                </a:lnTo>
                <a:lnTo>
                  <a:pt x="2185" y="5067"/>
                </a:lnTo>
                <a:lnTo>
                  <a:pt x="2193" y="5087"/>
                </a:lnTo>
                <a:lnTo>
                  <a:pt x="2205" y="5104"/>
                </a:lnTo>
                <a:lnTo>
                  <a:pt x="2216" y="5121"/>
                </a:lnTo>
                <a:lnTo>
                  <a:pt x="2230" y="5135"/>
                </a:lnTo>
                <a:lnTo>
                  <a:pt x="2244" y="5149"/>
                </a:lnTo>
                <a:lnTo>
                  <a:pt x="2261" y="5163"/>
                </a:lnTo>
                <a:lnTo>
                  <a:pt x="2278" y="5171"/>
                </a:lnTo>
                <a:lnTo>
                  <a:pt x="2297" y="5182"/>
                </a:lnTo>
                <a:lnTo>
                  <a:pt x="2317" y="5188"/>
                </a:lnTo>
                <a:lnTo>
                  <a:pt x="2337" y="5194"/>
                </a:lnTo>
                <a:lnTo>
                  <a:pt x="2356" y="5197"/>
                </a:lnTo>
                <a:lnTo>
                  <a:pt x="2379" y="5199"/>
                </a:lnTo>
                <a:lnTo>
                  <a:pt x="2820" y="5199"/>
                </a:lnTo>
                <a:lnTo>
                  <a:pt x="2820" y="5199"/>
                </a:lnTo>
                <a:lnTo>
                  <a:pt x="2843" y="5197"/>
                </a:lnTo>
                <a:lnTo>
                  <a:pt x="2862" y="5194"/>
                </a:lnTo>
                <a:lnTo>
                  <a:pt x="2885" y="5188"/>
                </a:lnTo>
                <a:lnTo>
                  <a:pt x="2905" y="5182"/>
                </a:lnTo>
                <a:lnTo>
                  <a:pt x="2922" y="5171"/>
                </a:lnTo>
                <a:lnTo>
                  <a:pt x="2938" y="5163"/>
                </a:lnTo>
                <a:lnTo>
                  <a:pt x="2955" y="5149"/>
                </a:lnTo>
                <a:lnTo>
                  <a:pt x="2972" y="5135"/>
                </a:lnTo>
                <a:lnTo>
                  <a:pt x="2986" y="5121"/>
                </a:lnTo>
                <a:lnTo>
                  <a:pt x="2998" y="5104"/>
                </a:lnTo>
                <a:lnTo>
                  <a:pt x="3009" y="5087"/>
                </a:lnTo>
                <a:lnTo>
                  <a:pt x="3017" y="5067"/>
                </a:lnTo>
                <a:lnTo>
                  <a:pt x="3023" y="5051"/>
                </a:lnTo>
                <a:lnTo>
                  <a:pt x="3029" y="5028"/>
                </a:lnTo>
                <a:lnTo>
                  <a:pt x="3031" y="5008"/>
                </a:lnTo>
                <a:lnTo>
                  <a:pt x="3034" y="4986"/>
                </a:lnTo>
                <a:lnTo>
                  <a:pt x="3034" y="4727"/>
                </a:lnTo>
                <a:lnTo>
                  <a:pt x="3034" y="4727"/>
                </a:lnTo>
                <a:lnTo>
                  <a:pt x="3034" y="4704"/>
                </a:lnTo>
                <a:lnTo>
                  <a:pt x="3037" y="4682"/>
                </a:lnTo>
                <a:lnTo>
                  <a:pt x="3043" y="4659"/>
                </a:lnTo>
                <a:lnTo>
                  <a:pt x="3048" y="4637"/>
                </a:lnTo>
                <a:lnTo>
                  <a:pt x="3059" y="4617"/>
                </a:lnTo>
                <a:lnTo>
                  <a:pt x="3068" y="4598"/>
                </a:lnTo>
                <a:lnTo>
                  <a:pt x="3093" y="4558"/>
                </a:lnTo>
                <a:lnTo>
                  <a:pt x="3123" y="4522"/>
                </a:lnTo>
                <a:lnTo>
                  <a:pt x="3137" y="4505"/>
                </a:lnTo>
                <a:lnTo>
                  <a:pt x="3157" y="4491"/>
                </a:lnTo>
                <a:lnTo>
                  <a:pt x="3174" y="4477"/>
                </a:lnTo>
                <a:lnTo>
                  <a:pt x="3193" y="4466"/>
                </a:lnTo>
                <a:lnTo>
                  <a:pt x="3213" y="4457"/>
                </a:lnTo>
                <a:lnTo>
                  <a:pt x="3236" y="4449"/>
                </a:lnTo>
                <a:lnTo>
                  <a:pt x="3458" y="4356"/>
                </a:lnTo>
                <a:lnTo>
                  <a:pt x="3458" y="4356"/>
                </a:lnTo>
                <a:lnTo>
                  <a:pt x="3477" y="4347"/>
                </a:lnTo>
                <a:lnTo>
                  <a:pt x="3500" y="4342"/>
                </a:lnTo>
                <a:lnTo>
                  <a:pt x="3522" y="4336"/>
                </a:lnTo>
                <a:lnTo>
                  <a:pt x="3542" y="4330"/>
                </a:lnTo>
                <a:lnTo>
                  <a:pt x="3567" y="4328"/>
                </a:lnTo>
                <a:lnTo>
                  <a:pt x="3590" y="4328"/>
                </a:lnTo>
                <a:lnTo>
                  <a:pt x="3635" y="4333"/>
                </a:lnTo>
                <a:lnTo>
                  <a:pt x="3680" y="4342"/>
                </a:lnTo>
                <a:lnTo>
                  <a:pt x="3702" y="4350"/>
                </a:lnTo>
                <a:lnTo>
                  <a:pt x="3725" y="4358"/>
                </a:lnTo>
                <a:lnTo>
                  <a:pt x="3744" y="4370"/>
                </a:lnTo>
                <a:lnTo>
                  <a:pt x="3761" y="4381"/>
                </a:lnTo>
                <a:lnTo>
                  <a:pt x="3781" y="4395"/>
                </a:lnTo>
                <a:lnTo>
                  <a:pt x="3798" y="4409"/>
                </a:lnTo>
                <a:lnTo>
                  <a:pt x="3981" y="4592"/>
                </a:lnTo>
                <a:lnTo>
                  <a:pt x="3981" y="4592"/>
                </a:lnTo>
                <a:lnTo>
                  <a:pt x="3998" y="4609"/>
                </a:lnTo>
                <a:lnTo>
                  <a:pt x="4015" y="4620"/>
                </a:lnTo>
                <a:lnTo>
                  <a:pt x="4031" y="4631"/>
                </a:lnTo>
                <a:lnTo>
                  <a:pt x="4051" y="4640"/>
                </a:lnTo>
                <a:lnTo>
                  <a:pt x="4071" y="4645"/>
                </a:lnTo>
                <a:lnTo>
                  <a:pt x="4090" y="4651"/>
                </a:lnTo>
                <a:lnTo>
                  <a:pt x="4110" y="4654"/>
                </a:lnTo>
                <a:lnTo>
                  <a:pt x="4130" y="4654"/>
                </a:lnTo>
                <a:lnTo>
                  <a:pt x="4152" y="4654"/>
                </a:lnTo>
                <a:lnTo>
                  <a:pt x="4172" y="4651"/>
                </a:lnTo>
                <a:lnTo>
                  <a:pt x="4192" y="4645"/>
                </a:lnTo>
                <a:lnTo>
                  <a:pt x="4211" y="4640"/>
                </a:lnTo>
                <a:lnTo>
                  <a:pt x="4231" y="4631"/>
                </a:lnTo>
                <a:lnTo>
                  <a:pt x="4248" y="4620"/>
                </a:lnTo>
                <a:lnTo>
                  <a:pt x="4265" y="4609"/>
                </a:lnTo>
                <a:lnTo>
                  <a:pt x="4282" y="4592"/>
                </a:lnTo>
                <a:lnTo>
                  <a:pt x="4594" y="4280"/>
                </a:lnTo>
                <a:lnTo>
                  <a:pt x="4594" y="4280"/>
                </a:lnTo>
                <a:lnTo>
                  <a:pt x="4608" y="4266"/>
                </a:lnTo>
                <a:lnTo>
                  <a:pt x="4622" y="4246"/>
                </a:lnTo>
                <a:lnTo>
                  <a:pt x="4630" y="4229"/>
                </a:lnTo>
                <a:lnTo>
                  <a:pt x="4639" y="4210"/>
                </a:lnTo>
                <a:lnTo>
                  <a:pt x="4647" y="4190"/>
                </a:lnTo>
                <a:lnTo>
                  <a:pt x="4653" y="4170"/>
                </a:lnTo>
                <a:lnTo>
                  <a:pt x="4656" y="4151"/>
                </a:lnTo>
                <a:lnTo>
                  <a:pt x="4656" y="4131"/>
                </a:lnTo>
                <a:lnTo>
                  <a:pt x="4656" y="4111"/>
                </a:lnTo>
                <a:lnTo>
                  <a:pt x="4653" y="4091"/>
                </a:lnTo>
                <a:lnTo>
                  <a:pt x="4647" y="4069"/>
                </a:lnTo>
                <a:lnTo>
                  <a:pt x="4639" y="4052"/>
                </a:lnTo>
                <a:lnTo>
                  <a:pt x="4630" y="4032"/>
                </a:lnTo>
                <a:lnTo>
                  <a:pt x="4622" y="4013"/>
                </a:lnTo>
                <a:lnTo>
                  <a:pt x="4608" y="3996"/>
                </a:lnTo>
                <a:lnTo>
                  <a:pt x="4594" y="3982"/>
                </a:lnTo>
                <a:lnTo>
                  <a:pt x="4408" y="3796"/>
                </a:lnTo>
                <a:lnTo>
                  <a:pt x="4408" y="3796"/>
                </a:lnTo>
                <a:lnTo>
                  <a:pt x="4394" y="3779"/>
                </a:lnTo>
                <a:lnTo>
                  <a:pt x="4380" y="3762"/>
                </a:lnTo>
                <a:lnTo>
                  <a:pt x="4369" y="3743"/>
                </a:lnTo>
                <a:lnTo>
                  <a:pt x="4358" y="3723"/>
                </a:lnTo>
                <a:lnTo>
                  <a:pt x="4349" y="3703"/>
                </a:lnTo>
                <a:lnTo>
                  <a:pt x="4343" y="3681"/>
                </a:lnTo>
                <a:lnTo>
                  <a:pt x="4332" y="3636"/>
                </a:lnTo>
                <a:lnTo>
                  <a:pt x="4329" y="3588"/>
                </a:lnTo>
                <a:lnTo>
                  <a:pt x="4329" y="3566"/>
                </a:lnTo>
                <a:lnTo>
                  <a:pt x="4332" y="3543"/>
                </a:lnTo>
                <a:lnTo>
                  <a:pt x="4335" y="3521"/>
                </a:lnTo>
                <a:lnTo>
                  <a:pt x="4341" y="3498"/>
                </a:lnTo>
                <a:lnTo>
                  <a:pt x="4349" y="3478"/>
                </a:lnTo>
                <a:lnTo>
                  <a:pt x="4358" y="3459"/>
                </a:lnTo>
                <a:lnTo>
                  <a:pt x="4450" y="3234"/>
                </a:lnTo>
                <a:lnTo>
                  <a:pt x="4450" y="3234"/>
                </a:lnTo>
                <a:lnTo>
                  <a:pt x="4456" y="3214"/>
                </a:lnTo>
                <a:lnTo>
                  <a:pt x="4467" y="3194"/>
                </a:lnTo>
                <a:lnTo>
                  <a:pt x="4478" y="3175"/>
                </a:lnTo>
                <a:lnTo>
                  <a:pt x="4493" y="3155"/>
                </a:lnTo>
                <a:lnTo>
                  <a:pt x="4507" y="3138"/>
                </a:lnTo>
                <a:lnTo>
                  <a:pt x="4521" y="3121"/>
                </a:lnTo>
                <a:lnTo>
                  <a:pt x="4557" y="3090"/>
                </a:lnTo>
                <a:lnTo>
                  <a:pt x="4597" y="3068"/>
                </a:lnTo>
                <a:lnTo>
                  <a:pt x="4616" y="3057"/>
                </a:lnTo>
                <a:lnTo>
                  <a:pt x="4639" y="3048"/>
                </a:lnTo>
                <a:lnTo>
                  <a:pt x="4661" y="3043"/>
                </a:lnTo>
                <a:lnTo>
                  <a:pt x="4681" y="3037"/>
                </a:lnTo>
                <a:lnTo>
                  <a:pt x="4703" y="3034"/>
                </a:lnTo>
                <a:lnTo>
                  <a:pt x="4726" y="3031"/>
                </a:lnTo>
                <a:lnTo>
                  <a:pt x="4987" y="3031"/>
                </a:lnTo>
                <a:lnTo>
                  <a:pt x="4987" y="3031"/>
                </a:lnTo>
                <a:lnTo>
                  <a:pt x="5007" y="3031"/>
                </a:lnTo>
                <a:lnTo>
                  <a:pt x="5029" y="3029"/>
                </a:lnTo>
                <a:lnTo>
                  <a:pt x="5049" y="3023"/>
                </a:lnTo>
                <a:lnTo>
                  <a:pt x="5069" y="3015"/>
                </a:lnTo>
                <a:lnTo>
                  <a:pt x="5089" y="3006"/>
                </a:lnTo>
                <a:lnTo>
                  <a:pt x="5106" y="2995"/>
                </a:lnTo>
                <a:lnTo>
                  <a:pt x="5123" y="2984"/>
                </a:lnTo>
                <a:lnTo>
                  <a:pt x="5137" y="2970"/>
                </a:lnTo>
                <a:lnTo>
                  <a:pt x="5151" y="2956"/>
                </a:lnTo>
                <a:lnTo>
                  <a:pt x="5162" y="2939"/>
                </a:lnTo>
                <a:lnTo>
                  <a:pt x="5173" y="2922"/>
                </a:lnTo>
                <a:lnTo>
                  <a:pt x="5182" y="2902"/>
                </a:lnTo>
                <a:lnTo>
                  <a:pt x="5190" y="2882"/>
                </a:lnTo>
                <a:lnTo>
                  <a:pt x="5196" y="2863"/>
                </a:lnTo>
                <a:lnTo>
                  <a:pt x="5198" y="2843"/>
                </a:lnTo>
                <a:lnTo>
                  <a:pt x="5198" y="2820"/>
                </a:lnTo>
                <a:lnTo>
                  <a:pt x="5198" y="2379"/>
                </a:lnTo>
                <a:lnTo>
                  <a:pt x="5198" y="2379"/>
                </a:lnTo>
                <a:lnTo>
                  <a:pt x="5198" y="2357"/>
                </a:lnTo>
                <a:lnTo>
                  <a:pt x="5196" y="2337"/>
                </a:lnTo>
                <a:lnTo>
                  <a:pt x="5190" y="2314"/>
                </a:lnTo>
                <a:lnTo>
                  <a:pt x="5182" y="2295"/>
                </a:lnTo>
                <a:lnTo>
                  <a:pt x="5173" y="2278"/>
                </a:lnTo>
                <a:lnTo>
                  <a:pt x="5162" y="2261"/>
                </a:lnTo>
                <a:lnTo>
                  <a:pt x="5151" y="2244"/>
                </a:lnTo>
                <a:lnTo>
                  <a:pt x="5137" y="2227"/>
                </a:lnTo>
                <a:lnTo>
                  <a:pt x="5123" y="2216"/>
                </a:lnTo>
                <a:lnTo>
                  <a:pt x="5106" y="2202"/>
                </a:lnTo>
                <a:lnTo>
                  <a:pt x="5089" y="2190"/>
                </a:lnTo>
                <a:lnTo>
                  <a:pt x="5069" y="2182"/>
                </a:lnTo>
                <a:lnTo>
                  <a:pt x="5049" y="2176"/>
                </a:lnTo>
                <a:lnTo>
                  <a:pt x="5029" y="2171"/>
                </a:lnTo>
                <a:lnTo>
                  <a:pt x="5007" y="2168"/>
                </a:lnTo>
                <a:lnTo>
                  <a:pt x="4987" y="2165"/>
                </a:lnTo>
                <a:close/>
                <a:moveTo>
                  <a:pt x="2601" y="3875"/>
                </a:moveTo>
                <a:lnTo>
                  <a:pt x="2601" y="3875"/>
                </a:lnTo>
                <a:lnTo>
                  <a:pt x="2534" y="3872"/>
                </a:lnTo>
                <a:lnTo>
                  <a:pt x="2469" y="3869"/>
                </a:lnTo>
                <a:lnTo>
                  <a:pt x="2407" y="3861"/>
                </a:lnTo>
                <a:lnTo>
                  <a:pt x="2342" y="3850"/>
                </a:lnTo>
                <a:lnTo>
                  <a:pt x="2280" y="3836"/>
                </a:lnTo>
                <a:lnTo>
                  <a:pt x="2221" y="3819"/>
                </a:lnTo>
                <a:lnTo>
                  <a:pt x="2162" y="3796"/>
                </a:lnTo>
                <a:lnTo>
                  <a:pt x="2103" y="3774"/>
                </a:lnTo>
                <a:lnTo>
                  <a:pt x="2047" y="3748"/>
                </a:lnTo>
                <a:lnTo>
                  <a:pt x="1991" y="3720"/>
                </a:lnTo>
                <a:lnTo>
                  <a:pt x="1937" y="3689"/>
                </a:lnTo>
                <a:lnTo>
                  <a:pt x="1887" y="3656"/>
                </a:lnTo>
                <a:lnTo>
                  <a:pt x="1836" y="3622"/>
                </a:lnTo>
                <a:lnTo>
                  <a:pt x="1789" y="3583"/>
                </a:lnTo>
                <a:lnTo>
                  <a:pt x="1743" y="3543"/>
                </a:lnTo>
                <a:lnTo>
                  <a:pt x="1698" y="3501"/>
                </a:lnTo>
                <a:lnTo>
                  <a:pt x="1656" y="3456"/>
                </a:lnTo>
                <a:lnTo>
                  <a:pt x="1617" y="3411"/>
                </a:lnTo>
                <a:lnTo>
                  <a:pt x="1577" y="3363"/>
                </a:lnTo>
                <a:lnTo>
                  <a:pt x="1544" y="3313"/>
                </a:lnTo>
                <a:lnTo>
                  <a:pt x="1510" y="3262"/>
                </a:lnTo>
                <a:lnTo>
                  <a:pt x="1479" y="3209"/>
                </a:lnTo>
                <a:lnTo>
                  <a:pt x="1451" y="3152"/>
                </a:lnTo>
                <a:lnTo>
                  <a:pt x="1426" y="3096"/>
                </a:lnTo>
                <a:lnTo>
                  <a:pt x="1403" y="3037"/>
                </a:lnTo>
                <a:lnTo>
                  <a:pt x="1381" y="2978"/>
                </a:lnTo>
                <a:lnTo>
                  <a:pt x="1364" y="2919"/>
                </a:lnTo>
                <a:lnTo>
                  <a:pt x="1350" y="2857"/>
                </a:lnTo>
                <a:lnTo>
                  <a:pt x="1338" y="2792"/>
                </a:lnTo>
                <a:lnTo>
                  <a:pt x="1330" y="2730"/>
                </a:lnTo>
                <a:lnTo>
                  <a:pt x="1327" y="2666"/>
                </a:lnTo>
                <a:lnTo>
                  <a:pt x="1324" y="2598"/>
                </a:lnTo>
                <a:lnTo>
                  <a:pt x="1324" y="2598"/>
                </a:lnTo>
                <a:lnTo>
                  <a:pt x="1327" y="2533"/>
                </a:lnTo>
                <a:lnTo>
                  <a:pt x="1330" y="2469"/>
                </a:lnTo>
                <a:lnTo>
                  <a:pt x="1338" y="2404"/>
                </a:lnTo>
                <a:lnTo>
                  <a:pt x="1350" y="2343"/>
                </a:lnTo>
                <a:lnTo>
                  <a:pt x="1364" y="2281"/>
                </a:lnTo>
                <a:lnTo>
                  <a:pt x="1381" y="2219"/>
                </a:lnTo>
                <a:lnTo>
                  <a:pt x="1403" y="2160"/>
                </a:lnTo>
                <a:lnTo>
                  <a:pt x="1426" y="2103"/>
                </a:lnTo>
                <a:lnTo>
                  <a:pt x="1451" y="2047"/>
                </a:lnTo>
                <a:lnTo>
                  <a:pt x="1479" y="1991"/>
                </a:lnTo>
                <a:lnTo>
                  <a:pt x="1510" y="1937"/>
                </a:lnTo>
                <a:lnTo>
                  <a:pt x="1544" y="1887"/>
                </a:lnTo>
                <a:lnTo>
                  <a:pt x="1577" y="1836"/>
                </a:lnTo>
                <a:lnTo>
                  <a:pt x="1617" y="1789"/>
                </a:lnTo>
                <a:lnTo>
                  <a:pt x="1656" y="1741"/>
                </a:lnTo>
                <a:lnTo>
                  <a:pt x="1698" y="1696"/>
                </a:lnTo>
                <a:lnTo>
                  <a:pt x="1743" y="1653"/>
                </a:lnTo>
                <a:lnTo>
                  <a:pt x="1789" y="1614"/>
                </a:lnTo>
                <a:lnTo>
                  <a:pt x="1836" y="1577"/>
                </a:lnTo>
                <a:lnTo>
                  <a:pt x="1887" y="1541"/>
                </a:lnTo>
                <a:lnTo>
                  <a:pt x="1937" y="1507"/>
                </a:lnTo>
                <a:lnTo>
                  <a:pt x="1991" y="1476"/>
                </a:lnTo>
                <a:lnTo>
                  <a:pt x="2047" y="1448"/>
                </a:lnTo>
                <a:lnTo>
                  <a:pt x="2103" y="1423"/>
                </a:lnTo>
                <a:lnTo>
                  <a:pt x="2162" y="1401"/>
                </a:lnTo>
                <a:lnTo>
                  <a:pt x="2221" y="1381"/>
                </a:lnTo>
                <a:lnTo>
                  <a:pt x="2280" y="1364"/>
                </a:lnTo>
                <a:lnTo>
                  <a:pt x="2342" y="1350"/>
                </a:lnTo>
                <a:lnTo>
                  <a:pt x="2407" y="1338"/>
                </a:lnTo>
                <a:lnTo>
                  <a:pt x="2469" y="1330"/>
                </a:lnTo>
                <a:lnTo>
                  <a:pt x="2534" y="1324"/>
                </a:lnTo>
                <a:lnTo>
                  <a:pt x="2601" y="1324"/>
                </a:lnTo>
                <a:lnTo>
                  <a:pt x="2601" y="1324"/>
                </a:lnTo>
                <a:lnTo>
                  <a:pt x="2666" y="1324"/>
                </a:lnTo>
                <a:lnTo>
                  <a:pt x="2731" y="1330"/>
                </a:lnTo>
                <a:lnTo>
                  <a:pt x="2795" y="1338"/>
                </a:lnTo>
                <a:lnTo>
                  <a:pt x="2857" y="1350"/>
                </a:lnTo>
                <a:lnTo>
                  <a:pt x="2919" y="1364"/>
                </a:lnTo>
                <a:lnTo>
                  <a:pt x="2981" y="1381"/>
                </a:lnTo>
                <a:lnTo>
                  <a:pt x="3040" y="1401"/>
                </a:lnTo>
                <a:lnTo>
                  <a:pt x="3096" y="1423"/>
                </a:lnTo>
                <a:lnTo>
                  <a:pt x="3151" y="1448"/>
                </a:lnTo>
                <a:lnTo>
                  <a:pt x="3207" y="1476"/>
                </a:lnTo>
                <a:lnTo>
                  <a:pt x="3261" y="1507"/>
                </a:lnTo>
                <a:lnTo>
                  <a:pt x="3312" y="1541"/>
                </a:lnTo>
                <a:lnTo>
                  <a:pt x="3362" y="1577"/>
                </a:lnTo>
                <a:lnTo>
                  <a:pt x="3410" y="1614"/>
                </a:lnTo>
                <a:lnTo>
                  <a:pt x="3458" y="1653"/>
                </a:lnTo>
                <a:lnTo>
                  <a:pt x="3503" y="1696"/>
                </a:lnTo>
                <a:lnTo>
                  <a:pt x="3545" y="1741"/>
                </a:lnTo>
                <a:lnTo>
                  <a:pt x="3584" y="1789"/>
                </a:lnTo>
                <a:lnTo>
                  <a:pt x="3621" y="1836"/>
                </a:lnTo>
                <a:lnTo>
                  <a:pt x="3657" y="1887"/>
                </a:lnTo>
                <a:lnTo>
                  <a:pt x="3691" y="1937"/>
                </a:lnTo>
                <a:lnTo>
                  <a:pt x="3722" y="1991"/>
                </a:lnTo>
                <a:lnTo>
                  <a:pt x="3750" y="2047"/>
                </a:lnTo>
                <a:lnTo>
                  <a:pt x="3775" y="2103"/>
                </a:lnTo>
                <a:lnTo>
                  <a:pt x="3798" y="2160"/>
                </a:lnTo>
                <a:lnTo>
                  <a:pt x="3817" y="2219"/>
                </a:lnTo>
                <a:lnTo>
                  <a:pt x="3834" y="2281"/>
                </a:lnTo>
                <a:lnTo>
                  <a:pt x="3849" y="2343"/>
                </a:lnTo>
                <a:lnTo>
                  <a:pt x="3860" y="2404"/>
                </a:lnTo>
                <a:lnTo>
                  <a:pt x="3868" y="2469"/>
                </a:lnTo>
                <a:lnTo>
                  <a:pt x="3874" y="2533"/>
                </a:lnTo>
                <a:lnTo>
                  <a:pt x="3874" y="2598"/>
                </a:lnTo>
                <a:lnTo>
                  <a:pt x="3874" y="2598"/>
                </a:lnTo>
                <a:lnTo>
                  <a:pt x="3874" y="2666"/>
                </a:lnTo>
                <a:lnTo>
                  <a:pt x="3868" y="2730"/>
                </a:lnTo>
                <a:lnTo>
                  <a:pt x="3860" y="2792"/>
                </a:lnTo>
                <a:lnTo>
                  <a:pt x="3849" y="2857"/>
                </a:lnTo>
                <a:lnTo>
                  <a:pt x="3834" y="2919"/>
                </a:lnTo>
                <a:lnTo>
                  <a:pt x="3817" y="2978"/>
                </a:lnTo>
                <a:lnTo>
                  <a:pt x="3798" y="3037"/>
                </a:lnTo>
                <a:lnTo>
                  <a:pt x="3775" y="3096"/>
                </a:lnTo>
                <a:lnTo>
                  <a:pt x="3750" y="3152"/>
                </a:lnTo>
                <a:lnTo>
                  <a:pt x="3722" y="3209"/>
                </a:lnTo>
                <a:lnTo>
                  <a:pt x="3691" y="3262"/>
                </a:lnTo>
                <a:lnTo>
                  <a:pt x="3657" y="3313"/>
                </a:lnTo>
                <a:lnTo>
                  <a:pt x="3621" y="3363"/>
                </a:lnTo>
                <a:lnTo>
                  <a:pt x="3584" y="3411"/>
                </a:lnTo>
                <a:lnTo>
                  <a:pt x="3545" y="3456"/>
                </a:lnTo>
                <a:lnTo>
                  <a:pt x="3503" y="3501"/>
                </a:lnTo>
                <a:lnTo>
                  <a:pt x="3458" y="3543"/>
                </a:lnTo>
                <a:lnTo>
                  <a:pt x="3410" y="3583"/>
                </a:lnTo>
                <a:lnTo>
                  <a:pt x="3362" y="3622"/>
                </a:lnTo>
                <a:lnTo>
                  <a:pt x="3312" y="3656"/>
                </a:lnTo>
                <a:lnTo>
                  <a:pt x="3261" y="3689"/>
                </a:lnTo>
                <a:lnTo>
                  <a:pt x="3207" y="3720"/>
                </a:lnTo>
                <a:lnTo>
                  <a:pt x="3151" y="3748"/>
                </a:lnTo>
                <a:lnTo>
                  <a:pt x="3096" y="3774"/>
                </a:lnTo>
                <a:lnTo>
                  <a:pt x="3040" y="3796"/>
                </a:lnTo>
                <a:lnTo>
                  <a:pt x="2981" y="3819"/>
                </a:lnTo>
                <a:lnTo>
                  <a:pt x="2919" y="3836"/>
                </a:lnTo>
                <a:lnTo>
                  <a:pt x="2857" y="3850"/>
                </a:lnTo>
                <a:lnTo>
                  <a:pt x="2795" y="3861"/>
                </a:lnTo>
                <a:lnTo>
                  <a:pt x="2731" y="3869"/>
                </a:lnTo>
                <a:lnTo>
                  <a:pt x="2666" y="3872"/>
                </a:lnTo>
                <a:lnTo>
                  <a:pt x="2601" y="3875"/>
                </a:lnTo>
                <a:close/>
              </a:path>
            </a:pathLst>
          </a:custGeom>
          <a:solidFill>
            <a:schemeClr val="accent2"/>
          </a:solidFill>
          <a:ln>
            <a:noFill/>
          </a:ln>
          <a:effectLst/>
        </p:spPr>
        <p:txBody>
          <a:bodyPr wrap="none" anchor="ctr"/>
          <a:lstStyle/>
          <a:p>
            <a:endParaRPr lang="en-US"/>
          </a:p>
        </p:txBody>
      </p:sp>
      <p:sp>
        <p:nvSpPr>
          <p:cNvPr id="4" name="Freeform 5">
            <a:extLst>
              <a:ext uri="{FF2B5EF4-FFF2-40B4-BE49-F238E27FC236}">
                <a16:creationId xmlns:a16="http://schemas.microsoft.com/office/drawing/2014/main" id="{7C6AA82C-8AA2-4B78-9C5E-0584452EF01B}"/>
              </a:ext>
            </a:extLst>
          </p:cNvPr>
          <p:cNvSpPr>
            <a:spLocks noChangeArrowheads="1"/>
          </p:cNvSpPr>
          <p:nvPr/>
        </p:nvSpPr>
        <p:spPr bwMode="auto">
          <a:xfrm>
            <a:off x="5212707" y="4074585"/>
            <a:ext cx="1758058" cy="1758058"/>
          </a:xfrm>
          <a:custGeom>
            <a:avLst/>
            <a:gdLst>
              <a:gd name="T0" fmla="*/ 5673 w 6498"/>
              <a:gd name="T1" fmla="*/ 2618 h 6499"/>
              <a:gd name="T2" fmla="*/ 5417 w 6498"/>
              <a:gd name="T3" fmla="*/ 2097 h 6499"/>
              <a:gd name="T4" fmla="*/ 5490 w 6498"/>
              <a:gd name="T5" fmla="*/ 1774 h 6499"/>
              <a:gd name="T6" fmla="*/ 5817 w 6498"/>
              <a:gd name="T7" fmla="*/ 1310 h 6499"/>
              <a:gd name="T8" fmla="*/ 5285 w 6498"/>
              <a:gd name="T9" fmla="*/ 711 h 6499"/>
              <a:gd name="T10" fmla="*/ 4996 w 6498"/>
              <a:gd name="T11" fmla="*/ 739 h 6499"/>
              <a:gd name="T12" fmla="*/ 4515 w 6498"/>
              <a:gd name="T13" fmla="*/ 1088 h 6499"/>
              <a:gd name="T14" fmla="*/ 3966 w 6498"/>
              <a:gd name="T15" fmla="*/ 902 h 6499"/>
              <a:gd name="T16" fmla="*/ 3789 w 6498"/>
              <a:gd name="T17" fmla="*/ 618 h 6499"/>
              <a:gd name="T18" fmla="*/ 3691 w 6498"/>
              <a:gd name="T19" fmla="*/ 61 h 6499"/>
              <a:gd name="T20" fmla="*/ 2892 w 6498"/>
              <a:gd name="T21" fmla="*/ 14 h 6499"/>
              <a:gd name="T22" fmla="*/ 2706 w 6498"/>
              <a:gd name="T23" fmla="*/ 239 h 6499"/>
              <a:gd name="T24" fmla="*/ 2614 w 6498"/>
              <a:gd name="T25" fmla="*/ 826 h 6499"/>
              <a:gd name="T26" fmla="*/ 2097 w 6498"/>
              <a:gd name="T27" fmla="*/ 1079 h 6499"/>
              <a:gd name="T28" fmla="*/ 1771 w 6498"/>
              <a:gd name="T29" fmla="*/ 1006 h 6499"/>
              <a:gd name="T30" fmla="*/ 1307 w 6498"/>
              <a:gd name="T31" fmla="*/ 680 h 6499"/>
              <a:gd name="T32" fmla="*/ 708 w 6498"/>
              <a:gd name="T33" fmla="*/ 1211 h 6499"/>
              <a:gd name="T34" fmla="*/ 736 w 6498"/>
              <a:gd name="T35" fmla="*/ 1504 h 6499"/>
              <a:gd name="T36" fmla="*/ 1085 w 6498"/>
              <a:gd name="T37" fmla="*/ 1985 h 6499"/>
              <a:gd name="T38" fmla="*/ 899 w 6498"/>
              <a:gd name="T39" fmla="*/ 2530 h 6499"/>
              <a:gd name="T40" fmla="*/ 618 w 6498"/>
              <a:gd name="T41" fmla="*/ 2707 h 6499"/>
              <a:gd name="T42" fmla="*/ 59 w 6498"/>
              <a:gd name="T43" fmla="*/ 2806 h 6499"/>
              <a:gd name="T44" fmla="*/ 11 w 6498"/>
              <a:gd name="T45" fmla="*/ 3605 h 6499"/>
              <a:gd name="T46" fmla="*/ 239 w 6498"/>
              <a:gd name="T47" fmla="*/ 3790 h 6499"/>
              <a:gd name="T48" fmla="*/ 823 w 6498"/>
              <a:gd name="T49" fmla="*/ 3883 h 6499"/>
              <a:gd name="T50" fmla="*/ 1079 w 6498"/>
              <a:gd name="T51" fmla="*/ 4403 h 6499"/>
              <a:gd name="T52" fmla="*/ 1004 w 6498"/>
              <a:gd name="T53" fmla="*/ 4727 h 6499"/>
              <a:gd name="T54" fmla="*/ 680 w 6498"/>
              <a:gd name="T55" fmla="*/ 5190 h 6499"/>
              <a:gd name="T56" fmla="*/ 1212 w 6498"/>
              <a:gd name="T57" fmla="*/ 5789 h 6499"/>
              <a:gd name="T58" fmla="*/ 1501 w 6498"/>
              <a:gd name="T59" fmla="*/ 5761 h 6499"/>
              <a:gd name="T60" fmla="*/ 1982 w 6498"/>
              <a:gd name="T61" fmla="*/ 5413 h 6499"/>
              <a:gd name="T62" fmla="*/ 2530 w 6498"/>
              <a:gd name="T63" fmla="*/ 5598 h 6499"/>
              <a:gd name="T64" fmla="*/ 2704 w 6498"/>
              <a:gd name="T65" fmla="*/ 5882 h 6499"/>
              <a:gd name="T66" fmla="*/ 2802 w 6498"/>
              <a:gd name="T67" fmla="*/ 6439 h 6499"/>
              <a:gd name="T68" fmla="*/ 3603 w 6498"/>
              <a:gd name="T69" fmla="*/ 6487 h 6499"/>
              <a:gd name="T70" fmla="*/ 3786 w 6498"/>
              <a:gd name="T71" fmla="*/ 6262 h 6499"/>
              <a:gd name="T72" fmla="*/ 3882 w 6498"/>
              <a:gd name="T73" fmla="*/ 5674 h 6499"/>
              <a:gd name="T74" fmla="*/ 4399 w 6498"/>
              <a:gd name="T75" fmla="*/ 5421 h 6499"/>
              <a:gd name="T76" fmla="*/ 4723 w 6498"/>
              <a:gd name="T77" fmla="*/ 5494 h 6499"/>
              <a:gd name="T78" fmla="*/ 5187 w 6498"/>
              <a:gd name="T79" fmla="*/ 5817 h 6499"/>
              <a:gd name="T80" fmla="*/ 5788 w 6498"/>
              <a:gd name="T81" fmla="*/ 5289 h 6499"/>
              <a:gd name="T82" fmla="*/ 5757 w 6498"/>
              <a:gd name="T83" fmla="*/ 4996 h 6499"/>
              <a:gd name="T84" fmla="*/ 5409 w 6498"/>
              <a:gd name="T85" fmla="*/ 4516 h 6499"/>
              <a:gd name="T86" fmla="*/ 5595 w 6498"/>
              <a:gd name="T87" fmla="*/ 3970 h 6499"/>
              <a:gd name="T88" fmla="*/ 5879 w 6498"/>
              <a:gd name="T89" fmla="*/ 3793 h 6499"/>
              <a:gd name="T90" fmla="*/ 6435 w 6498"/>
              <a:gd name="T91" fmla="*/ 3694 h 6499"/>
              <a:gd name="T92" fmla="*/ 6483 w 6498"/>
              <a:gd name="T93" fmla="*/ 2896 h 6499"/>
              <a:gd name="T94" fmla="*/ 6258 w 6498"/>
              <a:gd name="T95" fmla="*/ 2710 h 6499"/>
              <a:gd name="T96" fmla="*/ 2555 w 6498"/>
              <a:gd name="T97" fmla="*/ 4687 h 6499"/>
              <a:gd name="T98" fmla="*/ 1884 w 6498"/>
              <a:gd name="T99" fmla="*/ 4077 h 6499"/>
              <a:gd name="T100" fmla="*/ 1653 w 6498"/>
              <a:gd name="T101" fmla="*/ 3250 h 6499"/>
              <a:gd name="T102" fmla="*/ 1926 w 6498"/>
              <a:gd name="T103" fmla="*/ 2359 h 6499"/>
              <a:gd name="T104" fmla="*/ 2628 w 6498"/>
              <a:gd name="T105" fmla="*/ 1780 h 6499"/>
              <a:gd name="T106" fmla="*/ 3491 w 6498"/>
              <a:gd name="T107" fmla="*/ 1673 h 6499"/>
              <a:gd name="T108" fmla="*/ 4321 w 6498"/>
              <a:gd name="T109" fmla="*/ 2069 h 6499"/>
              <a:gd name="T110" fmla="*/ 4793 w 6498"/>
              <a:gd name="T111" fmla="*/ 2851 h 6499"/>
              <a:gd name="T112" fmla="*/ 4771 w 6498"/>
              <a:gd name="T113" fmla="*/ 3725 h 6499"/>
              <a:gd name="T114" fmla="*/ 4262 w 6498"/>
              <a:gd name="T115" fmla="*/ 4482 h 6499"/>
              <a:gd name="T116" fmla="*/ 3410 w 6498"/>
              <a:gd name="T117" fmla="*/ 4836 h 6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98" h="6499">
                <a:moveTo>
                  <a:pt x="6230" y="2707"/>
                </a:moveTo>
                <a:lnTo>
                  <a:pt x="5907" y="2707"/>
                </a:lnTo>
                <a:lnTo>
                  <a:pt x="5907" y="2707"/>
                </a:lnTo>
                <a:lnTo>
                  <a:pt x="5879" y="2707"/>
                </a:lnTo>
                <a:lnTo>
                  <a:pt x="5851" y="2705"/>
                </a:lnTo>
                <a:lnTo>
                  <a:pt x="5822" y="2696"/>
                </a:lnTo>
                <a:lnTo>
                  <a:pt x="5797" y="2688"/>
                </a:lnTo>
                <a:lnTo>
                  <a:pt x="5769" y="2677"/>
                </a:lnTo>
                <a:lnTo>
                  <a:pt x="5743" y="2665"/>
                </a:lnTo>
                <a:lnTo>
                  <a:pt x="5718" y="2651"/>
                </a:lnTo>
                <a:lnTo>
                  <a:pt x="5696" y="2634"/>
                </a:lnTo>
                <a:lnTo>
                  <a:pt x="5673" y="2618"/>
                </a:lnTo>
                <a:lnTo>
                  <a:pt x="5651" y="2598"/>
                </a:lnTo>
                <a:lnTo>
                  <a:pt x="5631" y="2575"/>
                </a:lnTo>
                <a:lnTo>
                  <a:pt x="5611" y="2553"/>
                </a:lnTo>
                <a:lnTo>
                  <a:pt x="5595" y="2530"/>
                </a:lnTo>
                <a:lnTo>
                  <a:pt x="5581" y="2508"/>
                </a:lnTo>
                <a:lnTo>
                  <a:pt x="5569" y="2482"/>
                </a:lnTo>
                <a:lnTo>
                  <a:pt x="5561" y="2457"/>
                </a:lnTo>
                <a:lnTo>
                  <a:pt x="5445" y="2176"/>
                </a:lnTo>
                <a:lnTo>
                  <a:pt x="5445" y="2176"/>
                </a:lnTo>
                <a:lnTo>
                  <a:pt x="5434" y="2151"/>
                </a:lnTo>
                <a:lnTo>
                  <a:pt x="5423" y="2125"/>
                </a:lnTo>
                <a:lnTo>
                  <a:pt x="5417" y="2097"/>
                </a:lnTo>
                <a:lnTo>
                  <a:pt x="5412" y="2069"/>
                </a:lnTo>
                <a:lnTo>
                  <a:pt x="5409" y="2041"/>
                </a:lnTo>
                <a:lnTo>
                  <a:pt x="5409" y="2013"/>
                </a:lnTo>
                <a:lnTo>
                  <a:pt x="5409" y="1985"/>
                </a:lnTo>
                <a:lnTo>
                  <a:pt x="5414" y="1954"/>
                </a:lnTo>
                <a:lnTo>
                  <a:pt x="5420" y="1926"/>
                </a:lnTo>
                <a:lnTo>
                  <a:pt x="5426" y="1897"/>
                </a:lnTo>
                <a:lnTo>
                  <a:pt x="5434" y="1869"/>
                </a:lnTo>
                <a:lnTo>
                  <a:pt x="5445" y="1844"/>
                </a:lnTo>
                <a:lnTo>
                  <a:pt x="5459" y="1819"/>
                </a:lnTo>
                <a:lnTo>
                  <a:pt x="5473" y="1796"/>
                </a:lnTo>
                <a:lnTo>
                  <a:pt x="5490" y="1774"/>
                </a:lnTo>
                <a:lnTo>
                  <a:pt x="5510" y="1754"/>
                </a:lnTo>
                <a:lnTo>
                  <a:pt x="5741" y="1524"/>
                </a:lnTo>
                <a:lnTo>
                  <a:pt x="5741" y="1524"/>
                </a:lnTo>
                <a:lnTo>
                  <a:pt x="5757" y="1504"/>
                </a:lnTo>
                <a:lnTo>
                  <a:pt x="5774" y="1481"/>
                </a:lnTo>
                <a:lnTo>
                  <a:pt x="5788" y="1459"/>
                </a:lnTo>
                <a:lnTo>
                  <a:pt x="5797" y="1437"/>
                </a:lnTo>
                <a:lnTo>
                  <a:pt x="5805" y="1411"/>
                </a:lnTo>
                <a:lnTo>
                  <a:pt x="5814" y="1386"/>
                </a:lnTo>
                <a:lnTo>
                  <a:pt x="5817" y="1361"/>
                </a:lnTo>
                <a:lnTo>
                  <a:pt x="5817" y="1335"/>
                </a:lnTo>
                <a:lnTo>
                  <a:pt x="5817" y="1310"/>
                </a:lnTo>
                <a:lnTo>
                  <a:pt x="5814" y="1284"/>
                </a:lnTo>
                <a:lnTo>
                  <a:pt x="5805" y="1259"/>
                </a:lnTo>
                <a:lnTo>
                  <a:pt x="5797" y="1237"/>
                </a:lnTo>
                <a:lnTo>
                  <a:pt x="5788" y="1211"/>
                </a:lnTo>
                <a:lnTo>
                  <a:pt x="5774" y="1189"/>
                </a:lnTo>
                <a:lnTo>
                  <a:pt x="5757" y="1169"/>
                </a:lnTo>
                <a:lnTo>
                  <a:pt x="5741" y="1147"/>
                </a:lnTo>
                <a:lnTo>
                  <a:pt x="5350" y="756"/>
                </a:lnTo>
                <a:lnTo>
                  <a:pt x="5350" y="756"/>
                </a:lnTo>
                <a:lnTo>
                  <a:pt x="5330" y="739"/>
                </a:lnTo>
                <a:lnTo>
                  <a:pt x="5308" y="722"/>
                </a:lnTo>
                <a:lnTo>
                  <a:pt x="5285" y="711"/>
                </a:lnTo>
                <a:lnTo>
                  <a:pt x="5263" y="700"/>
                </a:lnTo>
                <a:lnTo>
                  <a:pt x="5238" y="691"/>
                </a:lnTo>
                <a:lnTo>
                  <a:pt x="5212" y="686"/>
                </a:lnTo>
                <a:lnTo>
                  <a:pt x="5187" y="680"/>
                </a:lnTo>
                <a:lnTo>
                  <a:pt x="5161" y="680"/>
                </a:lnTo>
                <a:lnTo>
                  <a:pt x="5136" y="680"/>
                </a:lnTo>
                <a:lnTo>
                  <a:pt x="5111" y="686"/>
                </a:lnTo>
                <a:lnTo>
                  <a:pt x="5085" y="691"/>
                </a:lnTo>
                <a:lnTo>
                  <a:pt x="5063" y="700"/>
                </a:lnTo>
                <a:lnTo>
                  <a:pt x="5038" y="711"/>
                </a:lnTo>
                <a:lnTo>
                  <a:pt x="5015" y="722"/>
                </a:lnTo>
                <a:lnTo>
                  <a:pt x="4996" y="739"/>
                </a:lnTo>
                <a:lnTo>
                  <a:pt x="4973" y="756"/>
                </a:lnTo>
                <a:lnTo>
                  <a:pt x="4745" y="986"/>
                </a:lnTo>
                <a:lnTo>
                  <a:pt x="4745" y="986"/>
                </a:lnTo>
                <a:lnTo>
                  <a:pt x="4723" y="1006"/>
                </a:lnTo>
                <a:lnTo>
                  <a:pt x="4700" y="1023"/>
                </a:lnTo>
                <a:lnTo>
                  <a:pt x="4678" y="1037"/>
                </a:lnTo>
                <a:lnTo>
                  <a:pt x="4653" y="1051"/>
                </a:lnTo>
                <a:lnTo>
                  <a:pt x="4627" y="1062"/>
                </a:lnTo>
                <a:lnTo>
                  <a:pt x="4599" y="1071"/>
                </a:lnTo>
                <a:lnTo>
                  <a:pt x="4571" y="1079"/>
                </a:lnTo>
                <a:lnTo>
                  <a:pt x="4543" y="1085"/>
                </a:lnTo>
                <a:lnTo>
                  <a:pt x="4515" y="1088"/>
                </a:lnTo>
                <a:lnTo>
                  <a:pt x="4484" y="1088"/>
                </a:lnTo>
                <a:lnTo>
                  <a:pt x="4456" y="1088"/>
                </a:lnTo>
                <a:lnTo>
                  <a:pt x="4428" y="1085"/>
                </a:lnTo>
                <a:lnTo>
                  <a:pt x="4399" y="1079"/>
                </a:lnTo>
                <a:lnTo>
                  <a:pt x="4371" y="1074"/>
                </a:lnTo>
                <a:lnTo>
                  <a:pt x="4346" y="1065"/>
                </a:lnTo>
                <a:lnTo>
                  <a:pt x="4321" y="1051"/>
                </a:lnTo>
                <a:lnTo>
                  <a:pt x="4042" y="939"/>
                </a:lnTo>
                <a:lnTo>
                  <a:pt x="4042" y="939"/>
                </a:lnTo>
                <a:lnTo>
                  <a:pt x="4017" y="927"/>
                </a:lnTo>
                <a:lnTo>
                  <a:pt x="3992" y="916"/>
                </a:lnTo>
                <a:lnTo>
                  <a:pt x="3966" y="902"/>
                </a:lnTo>
                <a:lnTo>
                  <a:pt x="3944" y="885"/>
                </a:lnTo>
                <a:lnTo>
                  <a:pt x="3921" y="866"/>
                </a:lnTo>
                <a:lnTo>
                  <a:pt x="3902" y="846"/>
                </a:lnTo>
                <a:lnTo>
                  <a:pt x="3882" y="826"/>
                </a:lnTo>
                <a:lnTo>
                  <a:pt x="3862" y="804"/>
                </a:lnTo>
                <a:lnTo>
                  <a:pt x="3845" y="779"/>
                </a:lnTo>
                <a:lnTo>
                  <a:pt x="3831" y="753"/>
                </a:lnTo>
                <a:lnTo>
                  <a:pt x="3820" y="728"/>
                </a:lnTo>
                <a:lnTo>
                  <a:pt x="3809" y="700"/>
                </a:lnTo>
                <a:lnTo>
                  <a:pt x="3800" y="674"/>
                </a:lnTo>
                <a:lnTo>
                  <a:pt x="3795" y="646"/>
                </a:lnTo>
                <a:lnTo>
                  <a:pt x="3789" y="618"/>
                </a:lnTo>
                <a:lnTo>
                  <a:pt x="3789" y="593"/>
                </a:lnTo>
                <a:lnTo>
                  <a:pt x="3789" y="267"/>
                </a:lnTo>
                <a:lnTo>
                  <a:pt x="3789" y="267"/>
                </a:lnTo>
                <a:lnTo>
                  <a:pt x="3786" y="239"/>
                </a:lnTo>
                <a:lnTo>
                  <a:pt x="3784" y="213"/>
                </a:lnTo>
                <a:lnTo>
                  <a:pt x="3778" y="188"/>
                </a:lnTo>
                <a:lnTo>
                  <a:pt x="3767" y="163"/>
                </a:lnTo>
                <a:lnTo>
                  <a:pt x="3756" y="140"/>
                </a:lnTo>
                <a:lnTo>
                  <a:pt x="3744" y="118"/>
                </a:lnTo>
                <a:lnTo>
                  <a:pt x="3727" y="98"/>
                </a:lnTo>
                <a:lnTo>
                  <a:pt x="3711" y="78"/>
                </a:lnTo>
                <a:lnTo>
                  <a:pt x="3691" y="61"/>
                </a:lnTo>
                <a:lnTo>
                  <a:pt x="3671" y="47"/>
                </a:lnTo>
                <a:lnTo>
                  <a:pt x="3649" y="33"/>
                </a:lnTo>
                <a:lnTo>
                  <a:pt x="3626" y="22"/>
                </a:lnTo>
                <a:lnTo>
                  <a:pt x="3603" y="14"/>
                </a:lnTo>
                <a:lnTo>
                  <a:pt x="3575" y="5"/>
                </a:lnTo>
                <a:lnTo>
                  <a:pt x="3550" y="2"/>
                </a:lnTo>
                <a:lnTo>
                  <a:pt x="3525" y="0"/>
                </a:lnTo>
                <a:lnTo>
                  <a:pt x="2971" y="0"/>
                </a:lnTo>
                <a:lnTo>
                  <a:pt x="2971" y="0"/>
                </a:lnTo>
                <a:lnTo>
                  <a:pt x="2943" y="2"/>
                </a:lnTo>
                <a:lnTo>
                  <a:pt x="2917" y="5"/>
                </a:lnTo>
                <a:lnTo>
                  <a:pt x="2892" y="14"/>
                </a:lnTo>
                <a:lnTo>
                  <a:pt x="2867" y="22"/>
                </a:lnTo>
                <a:lnTo>
                  <a:pt x="2844" y="33"/>
                </a:lnTo>
                <a:lnTo>
                  <a:pt x="2822" y="47"/>
                </a:lnTo>
                <a:lnTo>
                  <a:pt x="2802" y="61"/>
                </a:lnTo>
                <a:lnTo>
                  <a:pt x="2783" y="78"/>
                </a:lnTo>
                <a:lnTo>
                  <a:pt x="2766" y="98"/>
                </a:lnTo>
                <a:lnTo>
                  <a:pt x="2752" y="118"/>
                </a:lnTo>
                <a:lnTo>
                  <a:pt x="2737" y="140"/>
                </a:lnTo>
                <a:lnTo>
                  <a:pt x="2726" y="163"/>
                </a:lnTo>
                <a:lnTo>
                  <a:pt x="2718" y="188"/>
                </a:lnTo>
                <a:lnTo>
                  <a:pt x="2712" y="213"/>
                </a:lnTo>
                <a:lnTo>
                  <a:pt x="2706" y="239"/>
                </a:lnTo>
                <a:lnTo>
                  <a:pt x="2706" y="267"/>
                </a:lnTo>
                <a:lnTo>
                  <a:pt x="2706" y="593"/>
                </a:lnTo>
                <a:lnTo>
                  <a:pt x="2706" y="593"/>
                </a:lnTo>
                <a:lnTo>
                  <a:pt x="2704" y="618"/>
                </a:lnTo>
                <a:lnTo>
                  <a:pt x="2701" y="646"/>
                </a:lnTo>
                <a:lnTo>
                  <a:pt x="2695" y="674"/>
                </a:lnTo>
                <a:lnTo>
                  <a:pt x="2687" y="700"/>
                </a:lnTo>
                <a:lnTo>
                  <a:pt x="2676" y="728"/>
                </a:lnTo>
                <a:lnTo>
                  <a:pt x="2661" y="753"/>
                </a:lnTo>
                <a:lnTo>
                  <a:pt x="2647" y="779"/>
                </a:lnTo>
                <a:lnTo>
                  <a:pt x="2631" y="804"/>
                </a:lnTo>
                <a:lnTo>
                  <a:pt x="2614" y="826"/>
                </a:lnTo>
                <a:lnTo>
                  <a:pt x="2594" y="846"/>
                </a:lnTo>
                <a:lnTo>
                  <a:pt x="2574" y="866"/>
                </a:lnTo>
                <a:lnTo>
                  <a:pt x="2552" y="885"/>
                </a:lnTo>
                <a:lnTo>
                  <a:pt x="2530" y="902"/>
                </a:lnTo>
                <a:lnTo>
                  <a:pt x="2504" y="916"/>
                </a:lnTo>
                <a:lnTo>
                  <a:pt x="2479" y="927"/>
                </a:lnTo>
                <a:lnTo>
                  <a:pt x="2454" y="939"/>
                </a:lnTo>
                <a:lnTo>
                  <a:pt x="2173" y="1051"/>
                </a:lnTo>
                <a:lnTo>
                  <a:pt x="2173" y="1051"/>
                </a:lnTo>
                <a:lnTo>
                  <a:pt x="2148" y="1065"/>
                </a:lnTo>
                <a:lnTo>
                  <a:pt x="2123" y="1074"/>
                </a:lnTo>
                <a:lnTo>
                  <a:pt x="2097" y="1079"/>
                </a:lnTo>
                <a:lnTo>
                  <a:pt x="2069" y="1085"/>
                </a:lnTo>
                <a:lnTo>
                  <a:pt x="2038" y="1088"/>
                </a:lnTo>
                <a:lnTo>
                  <a:pt x="2010" y="1088"/>
                </a:lnTo>
                <a:lnTo>
                  <a:pt x="1982" y="1088"/>
                </a:lnTo>
                <a:lnTo>
                  <a:pt x="1954" y="1085"/>
                </a:lnTo>
                <a:lnTo>
                  <a:pt x="1926" y="1079"/>
                </a:lnTo>
                <a:lnTo>
                  <a:pt x="1898" y="1071"/>
                </a:lnTo>
                <a:lnTo>
                  <a:pt x="1870" y="1062"/>
                </a:lnTo>
                <a:lnTo>
                  <a:pt x="1844" y="1051"/>
                </a:lnTo>
                <a:lnTo>
                  <a:pt x="1819" y="1037"/>
                </a:lnTo>
                <a:lnTo>
                  <a:pt x="1794" y="1023"/>
                </a:lnTo>
                <a:lnTo>
                  <a:pt x="1771" y="1006"/>
                </a:lnTo>
                <a:lnTo>
                  <a:pt x="1751" y="986"/>
                </a:lnTo>
                <a:lnTo>
                  <a:pt x="1521" y="756"/>
                </a:lnTo>
                <a:lnTo>
                  <a:pt x="1521" y="756"/>
                </a:lnTo>
                <a:lnTo>
                  <a:pt x="1501" y="739"/>
                </a:lnTo>
                <a:lnTo>
                  <a:pt x="1479" y="722"/>
                </a:lnTo>
                <a:lnTo>
                  <a:pt x="1456" y="711"/>
                </a:lnTo>
                <a:lnTo>
                  <a:pt x="1434" y="700"/>
                </a:lnTo>
                <a:lnTo>
                  <a:pt x="1408" y="691"/>
                </a:lnTo>
                <a:lnTo>
                  <a:pt x="1386" y="686"/>
                </a:lnTo>
                <a:lnTo>
                  <a:pt x="1361" y="680"/>
                </a:lnTo>
                <a:lnTo>
                  <a:pt x="1333" y="680"/>
                </a:lnTo>
                <a:lnTo>
                  <a:pt x="1307" y="680"/>
                </a:lnTo>
                <a:lnTo>
                  <a:pt x="1282" y="686"/>
                </a:lnTo>
                <a:lnTo>
                  <a:pt x="1260" y="691"/>
                </a:lnTo>
                <a:lnTo>
                  <a:pt x="1234" y="700"/>
                </a:lnTo>
                <a:lnTo>
                  <a:pt x="1212" y="711"/>
                </a:lnTo>
                <a:lnTo>
                  <a:pt x="1189" y="722"/>
                </a:lnTo>
                <a:lnTo>
                  <a:pt x="1166" y="739"/>
                </a:lnTo>
                <a:lnTo>
                  <a:pt x="1147" y="756"/>
                </a:lnTo>
                <a:lnTo>
                  <a:pt x="756" y="1147"/>
                </a:lnTo>
                <a:lnTo>
                  <a:pt x="756" y="1147"/>
                </a:lnTo>
                <a:lnTo>
                  <a:pt x="736" y="1169"/>
                </a:lnTo>
                <a:lnTo>
                  <a:pt x="722" y="1189"/>
                </a:lnTo>
                <a:lnTo>
                  <a:pt x="708" y="1211"/>
                </a:lnTo>
                <a:lnTo>
                  <a:pt x="697" y="1237"/>
                </a:lnTo>
                <a:lnTo>
                  <a:pt x="689" y="1259"/>
                </a:lnTo>
                <a:lnTo>
                  <a:pt x="683" y="1284"/>
                </a:lnTo>
                <a:lnTo>
                  <a:pt x="680" y="1310"/>
                </a:lnTo>
                <a:lnTo>
                  <a:pt x="677" y="1335"/>
                </a:lnTo>
                <a:lnTo>
                  <a:pt x="680" y="1361"/>
                </a:lnTo>
                <a:lnTo>
                  <a:pt x="683" y="1386"/>
                </a:lnTo>
                <a:lnTo>
                  <a:pt x="689" y="1411"/>
                </a:lnTo>
                <a:lnTo>
                  <a:pt x="697" y="1437"/>
                </a:lnTo>
                <a:lnTo>
                  <a:pt x="708" y="1459"/>
                </a:lnTo>
                <a:lnTo>
                  <a:pt x="722" y="1481"/>
                </a:lnTo>
                <a:lnTo>
                  <a:pt x="736" y="1504"/>
                </a:lnTo>
                <a:lnTo>
                  <a:pt x="756" y="1524"/>
                </a:lnTo>
                <a:lnTo>
                  <a:pt x="987" y="1754"/>
                </a:lnTo>
                <a:lnTo>
                  <a:pt x="987" y="1754"/>
                </a:lnTo>
                <a:lnTo>
                  <a:pt x="1004" y="1774"/>
                </a:lnTo>
                <a:lnTo>
                  <a:pt x="1020" y="1796"/>
                </a:lnTo>
                <a:lnTo>
                  <a:pt x="1034" y="1819"/>
                </a:lnTo>
                <a:lnTo>
                  <a:pt x="1049" y="1844"/>
                </a:lnTo>
                <a:lnTo>
                  <a:pt x="1060" y="1869"/>
                </a:lnTo>
                <a:lnTo>
                  <a:pt x="1068" y="1897"/>
                </a:lnTo>
                <a:lnTo>
                  <a:pt x="1077" y="1926"/>
                </a:lnTo>
                <a:lnTo>
                  <a:pt x="1082" y="1954"/>
                </a:lnTo>
                <a:lnTo>
                  <a:pt x="1085" y="1985"/>
                </a:lnTo>
                <a:lnTo>
                  <a:pt x="1088" y="2013"/>
                </a:lnTo>
                <a:lnTo>
                  <a:pt x="1085" y="2041"/>
                </a:lnTo>
                <a:lnTo>
                  <a:pt x="1082" y="2069"/>
                </a:lnTo>
                <a:lnTo>
                  <a:pt x="1079" y="2097"/>
                </a:lnTo>
                <a:lnTo>
                  <a:pt x="1071" y="2125"/>
                </a:lnTo>
                <a:lnTo>
                  <a:pt x="1063" y="2151"/>
                </a:lnTo>
                <a:lnTo>
                  <a:pt x="1051" y="2176"/>
                </a:lnTo>
                <a:lnTo>
                  <a:pt x="936" y="2457"/>
                </a:lnTo>
                <a:lnTo>
                  <a:pt x="936" y="2457"/>
                </a:lnTo>
                <a:lnTo>
                  <a:pt x="928" y="2482"/>
                </a:lnTo>
                <a:lnTo>
                  <a:pt x="914" y="2508"/>
                </a:lnTo>
                <a:lnTo>
                  <a:pt x="899" y="2530"/>
                </a:lnTo>
                <a:lnTo>
                  <a:pt x="882" y="2553"/>
                </a:lnTo>
                <a:lnTo>
                  <a:pt x="866" y="2575"/>
                </a:lnTo>
                <a:lnTo>
                  <a:pt x="846" y="2598"/>
                </a:lnTo>
                <a:lnTo>
                  <a:pt x="823" y="2618"/>
                </a:lnTo>
                <a:lnTo>
                  <a:pt x="801" y="2634"/>
                </a:lnTo>
                <a:lnTo>
                  <a:pt x="776" y="2651"/>
                </a:lnTo>
                <a:lnTo>
                  <a:pt x="750" y="2665"/>
                </a:lnTo>
                <a:lnTo>
                  <a:pt x="725" y="2677"/>
                </a:lnTo>
                <a:lnTo>
                  <a:pt x="700" y="2688"/>
                </a:lnTo>
                <a:lnTo>
                  <a:pt x="672" y="2696"/>
                </a:lnTo>
                <a:lnTo>
                  <a:pt x="644" y="2705"/>
                </a:lnTo>
                <a:lnTo>
                  <a:pt x="618" y="2707"/>
                </a:lnTo>
                <a:lnTo>
                  <a:pt x="590" y="2707"/>
                </a:lnTo>
                <a:lnTo>
                  <a:pt x="264" y="2707"/>
                </a:lnTo>
                <a:lnTo>
                  <a:pt x="264" y="2707"/>
                </a:lnTo>
                <a:lnTo>
                  <a:pt x="239" y="2710"/>
                </a:lnTo>
                <a:lnTo>
                  <a:pt x="210" y="2713"/>
                </a:lnTo>
                <a:lnTo>
                  <a:pt x="185" y="2722"/>
                </a:lnTo>
                <a:lnTo>
                  <a:pt x="163" y="2730"/>
                </a:lnTo>
                <a:lnTo>
                  <a:pt x="137" y="2741"/>
                </a:lnTo>
                <a:lnTo>
                  <a:pt x="118" y="2755"/>
                </a:lnTo>
                <a:lnTo>
                  <a:pt x="95" y="2769"/>
                </a:lnTo>
                <a:lnTo>
                  <a:pt x="78" y="2786"/>
                </a:lnTo>
                <a:lnTo>
                  <a:pt x="59" y="2806"/>
                </a:lnTo>
                <a:lnTo>
                  <a:pt x="45" y="2825"/>
                </a:lnTo>
                <a:lnTo>
                  <a:pt x="31" y="2848"/>
                </a:lnTo>
                <a:lnTo>
                  <a:pt x="19" y="2871"/>
                </a:lnTo>
                <a:lnTo>
                  <a:pt x="11" y="2896"/>
                </a:lnTo>
                <a:lnTo>
                  <a:pt x="5" y="2921"/>
                </a:lnTo>
                <a:lnTo>
                  <a:pt x="0" y="2947"/>
                </a:lnTo>
                <a:lnTo>
                  <a:pt x="0" y="2975"/>
                </a:lnTo>
                <a:lnTo>
                  <a:pt x="0" y="3526"/>
                </a:lnTo>
                <a:lnTo>
                  <a:pt x="0" y="3526"/>
                </a:lnTo>
                <a:lnTo>
                  <a:pt x="0" y="3554"/>
                </a:lnTo>
                <a:lnTo>
                  <a:pt x="5" y="3579"/>
                </a:lnTo>
                <a:lnTo>
                  <a:pt x="11" y="3605"/>
                </a:lnTo>
                <a:lnTo>
                  <a:pt x="19" y="3630"/>
                </a:lnTo>
                <a:lnTo>
                  <a:pt x="31" y="3652"/>
                </a:lnTo>
                <a:lnTo>
                  <a:pt x="45" y="3675"/>
                </a:lnTo>
                <a:lnTo>
                  <a:pt x="59" y="3694"/>
                </a:lnTo>
                <a:lnTo>
                  <a:pt x="78" y="3714"/>
                </a:lnTo>
                <a:lnTo>
                  <a:pt x="95" y="3731"/>
                </a:lnTo>
                <a:lnTo>
                  <a:pt x="118" y="3745"/>
                </a:lnTo>
                <a:lnTo>
                  <a:pt x="137" y="3759"/>
                </a:lnTo>
                <a:lnTo>
                  <a:pt x="163" y="3770"/>
                </a:lnTo>
                <a:lnTo>
                  <a:pt x="185" y="3779"/>
                </a:lnTo>
                <a:lnTo>
                  <a:pt x="210" y="3787"/>
                </a:lnTo>
                <a:lnTo>
                  <a:pt x="239" y="3790"/>
                </a:lnTo>
                <a:lnTo>
                  <a:pt x="264" y="3790"/>
                </a:lnTo>
                <a:lnTo>
                  <a:pt x="590" y="3790"/>
                </a:lnTo>
                <a:lnTo>
                  <a:pt x="590" y="3790"/>
                </a:lnTo>
                <a:lnTo>
                  <a:pt x="618" y="3793"/>
                </a:lnTo>
                <a:lnTo>
                  <a:pt x="644" y="3796"/>
                </a:lnTo>
                <a:lnTo>
                  <a:pt x="672" y="3804"/>
                </a:lnTo>
                <a:lnTo>
                  <a:pt x="700" y="3813"/>
                </a:lnTo>
                <a:lnTo>
                  <a:pt x="725" y="3821"/>
                </a:lnTo>
                <a:lnTo>
                  <a:pt x="750" y="3835"/>
                </a:lnTo>
                <a:lnTo>
                  <a:pt x="776" y="3849"/>
                </a:lnTo>
                <a:lnTo>
                  <a:pt x="801" y="3866"/>
                </a:lnTo>
                <a:lnTo>
                  <a:pt x="823" y="3883"/>
                </a:lnTo>
                <a:lnTo>
                  <a:pt x="846" y="3903"/>
                </a:lnTo>
                <a:lnTo>
                  <a:pt x="866" y="3925"/>
                </a:lnTo>
                <a:lnTo>
                  <a:pt x="882" y="3945"/>
                </a:lnTo>
                <a:lnTo>
                  <a:pt x="899" y="3970"/>
                </a:lnTo>
                <a:lnTo>
                  <a:pt x="914" y="3992"/>
                </a:lnTo>
                <a:lnTo>
                  <a:pt x="928" y="4018"/>
                </a:lnTo>
                <a:lnTo>
                  <a:pt x="936" y="4043"/>
                </a:lnTo>
                <a:lnTo>
                  <a:pt x="1051" y="4324"/>
                </a:lnTo>
                <a:lnTo>
                  <a:pt x="1051" y="4324"/>
                </a:lnTo>
                <a:lnTo>
                  <a:pt x="1063" y="4350"/>
                </a:lnTo>
                <a:lnTo>
                  <a:pt x="1071" y="4375"/>
                </a:lnTo>
                <a:lnTo>
                  <a:pt x="1079" y="4403"/>
                </a:lnTo>
                <a:lnTo>
                  <a:pt x="1082" y="4431"/>
                </a:lnTo>
                <a:lnTo>
                  <a:pt x="1085" y="4459"/>
                </a:lnTo>
                <a:lnTo>
                  <a:pt x="1088" y="4488"/>
                </a:lnTo>
                <a:lnTo>
                  <a:pt x="1085" y="4516"/>
                </a:lnTo>
                <a:lnTo>
                  <a:pt x="1082" y="4546"/>
                </a:lnTo>
                <a:lnTo>
                  <a:pt x="1077" y="4575"/>
                </a:lnTo>
                <a:lnTo>
                  <a:pt x="1068" y="4603"/>
                </a:lnTo>
                <a:lnTo>
                  <a:pt x="1060" y="4628"/>
                </a:lnTo>
                <a:lnTo>
                  <a:pt x="1049" y="4656"/>
                </a:lnTo>
                <a:lnTo>
                  <a:pt x="1034" y="4681"/>
                </a:lnTo>
                <a:lnTo>
                  <a:pt x="1020" y="4704"/>
                </a:lnTo>
                <a:lnTo>
                  <a:pt x="1004" y="4727"/>
                </a:lnTo>
                <a:lnTo>
                  <a:pt x="987" y="4746"/>
                </a:lnTo>
                <a:lnTo>
                  <a:pt x="756" y="4977"/>
                </a:lnTo>
                <a:lnTo>
                  <a:pt x="756" y="4977"/>
                </a:lnTo>
                <a:lnTo>
                  <a:pt x="736" y="4996"/>
                </a:lnTo>
                <a:lnTo>
                  <a:pt x="722" y="5019"/>
                </a:lnTo>
                <a:lnTo>
                  <a:pt x="708" y="5042"/>
                </a:lnTo>
                <a:lnTo>
                  <a:pt x="697" y="5064"/>
                </a:lnTo>
                <a:lnTo>
                  <a:pt x="689" y="5089"/>
                </a:lnTo>
                <a:lnTo>
                  <a:pt x="683" y="5115"/>
                </a:lnTo>
                <a:lnTo>
                  <a:pt x="680" y="5140"/>
                </a:lnTo>
                <a:lnTo>
                  <a:pt x="677" y="5165"/>
                </a:lnTo>
                <a:lnTo>
                  <a:pt x="680" y="5190"/>
                </a:lnTo>
                <a:lnTo>
                  <a:pt x="683" y="5216"/>
                </a:lnTo>
                <a:lnTo>
                  <a:pt x="689" y="5241"/>
                </a:lnTo>
                <a:lnTo>
                  <a:pt x="697" y="5263"/>
                </a:lnTo>
                <a:lnTo>
                  <a:pt x="708" y="5289"/>
                </a:lnTo>
                <a:lnTo>
                  <a:pt x="722" y="5311"/>
                </a:lnTo>
                <a:lnTo>
                  <a:pt x="736" y="5331"/>
                </a:lnTo>
                <a:lnTo>
                  <a:pt x="756" y="5351"/>
                </a:lnTo>
                <a:lnTo>
                  <a:pt x="1147" y="5742"/>
                </a:lnTo>
                <a:lnTo>
                  <a:pt x="1147" y="5742"/>
                </a:lnTo>
                <a:lnTo>
                  <a:pt x="1166" y="5761"/>
                </a:lnTo>
                <a:lnTo>
                  <a:pt x="1189" y="5775"/>
                </a:lnTo>
                <a:lnTo>
                  <a:pt x="1212" y="5789"/>
                </a:lnTo>
                <a:lnTo>
                  <a:pt x="1234" y="5801"/>
                </a:lnTo>
                <a:lnTo>
                  <a:pt x="1260" y="5809"/>
                </a:lnTo>
                <a:lnTo>
                  <a:pt x="1282" y="5815"/>
                </a:lnTo>
                <a:lnTo>
                  <a:pt x="1307" y="5817"/>
                </a:lnTo>
                <a:lnTo>
                  <a:pt x="1333" y="5820"/>
                </a:lnTo>
                <a:lnTo>
                  <a:pt x="1361" y="5817"/>
                </a:lnTo>
                <a:lnTo>
                  <a:pt x="1386" y="5815"/>
                </a:lnTo>
                <a:lnTo>
                  <a:pt x="1408" y="5809"/>
                </a:lnTo>
                <a:lnTo>
                  <a:pt x="1434" y="5801"/>
                </a:lnTo>
                <a:lnTo>
                  <a:pt x="1456" y="5789"/>
                </a:lnTo>
                <a:lnTo>
                  <a:pt x="1479" y="5775"/>
                </a:lnTo>
                <a:lnTo>
                  <a:pt x="1501" y="5761"/>
                </a:lnTo>
                <a:lnTo>
                  <a:pt x="1521" y="5742"/>
                </a:lnTo>
                <a:lnTo>
                  <a:pt x="1751" y="5514"/>
                </a:lnTo>
                <a:lnTo>
                  <a:pt x="1751" y="5514"/>
                </a:lnTo>
                <a:lnTo>
                  <a:pt x="1771" y="5494"/>
                </a:lnTo>
                <a:lnTo>
                  <a:pt x="1794" y="5477"/>
                </a:lnTo>
                <a:lnTo>
                  <a:pt x="1819" y="5463"/>
                </a:lnTo>
                <a:lnTo>
                  <a:pt x="1844" y="5449"/>
                </a:lnTo>
                <a:lnTo>
                  <a:pt x="1870" y="5438"/>
                </a:lnTo>
                <a:lnTo>
                  <a:pt x="1898" y="5429"/>
                </a:lnTo>
                <a:lnTo>
                  <a:pt x="1926" y="5421"/>
                </a:lnTo>
                <a:lnTo>
                  <a:pt x="1954" y="5415"/>
                </a:lnTo>
                <a:lnTo>
                  <a:pt x="1982" y="5413"/>
                </a:lnTo>
                <a:lnTo>
                  <a:pt x="2010" y="5413"/>
                </a:lnTo>
                <a:lnTo>
                  <a:pt x="2038" y="5413"/>
                </a:lnTo>
                <a:lnTo>
                  <a:pt x="2069" y="5415"/>
                </a:lnTo>
                <a:lnTo>
                  <a:pt x="2097" y="5421"/>
                </a:lnTo>
                <a:lnTo>
                  <a:pt x="2123" y="5427"/>
                </a:lnTo>
                <a:lnTo>
                  <a:pt x="2148" y="5435"/>
                </a:lnTo>
                <a:lnTo>
                  <a:pt x="2173" y="5446"/>
                </a:lnTo>
                <a:lnTo>
                  <a:pt x="2454" y="5562"/>
                </a:lnTo>
                <a:lnTo>
                  <a:pt x="2454" y="5562"/>
                </a:lnTo>
                <a:lnTo>
                  <a:pt x="2479" y="5573"/>
                </a:lnTo>
                <a:lnTo>
                  <a:pt x="2504" y="5584"/>
                </a:lnTo>
                <a:lnTo>
                  <a:pt x="2530" y="5598"/>
                </a:lnTo>
                <a:lnTo>
                  <a:pt x="2552" y="5615"/>
                </a:lnTo>
                <a:lnTo>
                  <a:pt x="2574" y="5632"/>
                </a:lnTo>
                <a:lnTo>
                  <a:pt x="2594" y="5652"/>
                </a:lnTo>
                <a:lnTo>
                  <a:pt x="2614" y="5674"/>
                </a:lnTo>
                <a:lnTo>
                  <a:pt x="2631" y="5697"/>
                </a:lnTo>
                <a:lnTo>
                  <a:pt x="2647" y="5722"/>
                </a:lnTo>
                <a:lnTo>
                  <a:pt x="2661" y="5747"/>
                </a:lnTo>
                <a:lnTo>
                  <a:pt x="2676" y="5772"/>
                </a:lnTo>
                <a:lnTo>
                  <a:pt x="2687" y="5798"/>
                </a:lnTo>
                <a:lnTo>
                  <a:pt x="2695" y="5826"/>
                </a:lnTo>
                <a:lnTo>
                  <a:pt x="2701" y="5854"/>
                </a:lnTo>
                <a:lnTo>
                  <a:pt x="2704" y="5882"/>
                </a:lnTo>
                <a:lnTo>
                  <a:pt x="2706" y="5908"/>
                </a:lnTo>
                <a:lnTo>
                  <a:pt x="2706" y="6234"/>
                </a:lnTo>
                <a:lnTo>
                  <a:pt x="2706" y="6234"/>
                </a:lnTo>
                <a:lnTo>
                  <a:pt x="2706" y="6262"/>
                </a:lnTo>
                <a:lnTo>
                  <a:pt x="2712" y="6287"/>
                </a:lnTo>
                <a:lnTo>
                  <a:pt x="2718" y="6312"/>
                </a:lnTo>
                <a:lnTo>
                  <a:pt x="2726" y="6338"/>
                </a:lnTo>
                <a:lnTo>
                  <a:pt x="2737" y="6360"/>
                </a:lnTo>
                <a:lnTo>
                  <a:pt x="2752" y="6383"/>
                </a:lnTo>
                <a:lnTo>
                  <a:pt x="2766" y="6402"/>
                </a:lnTo>
                <a:lnTo>
                  <a:pt x="2783" y="6422"/>
                </a:lnTo>
                <a:lnTo>
                  <a:pt x="2802" y="6439"/>
                </a:lnTo>
                <a:lnTo>
                  <a:pt x="2822" y="6453"/>
                </a:lnTo>
                <a:lnTo>
                  <a:pt x="2844" y="6467"/>
                </a:lnTo>
                <a:lnTo>
                  <a:pt x="2867" y="6478"/>
                </a:lnTo>
                <a:lnTo>
                  <a:pt x="2892" y="6487"/>
                </a:lnTo>
                <a:lnTo>
                  <a:pt x="2917" y="6492"/>
                </a:lnTo>
                <a:lnTo>
                  <a:pt x="2943" y="6498"/>
                </a:lnTo>
                <a:lnTo>
                  <a:pt x="2971" y="6498"/>
                </a:lnTo>
                <a:lnTo>
                  <a:pt x="3525" y="6498"/>
                </a:lnTo>
                <a:lnTo>
                  <a:pt x="3525" y="6498"/>
                </a:lnTo>
                <a:lnTo>
                  <a:pt x="3550" y="6498"/>
                </a:lnTo>
                <a:lnTo>
                  <a:pt x="3575" y="6492"/>
                </a:lnTo>
                <a:lnTo>
                  <a:pt x="3603" y="6487"/>
                </a:lnTo>
                <a:lnTo>
                  <a:pt x="3626" y="6478"/>
                </a:lnTo>
                <a:lnTo>
                  <a:pt x="3649" y="6467"/>
                </a:lnTo>
                <a:lnTo>
                  <a:pt x="3671" y="6453"/>
                </a:lnTo>
                <a:lnTo>
                  <a:pt x="3691" y="6439"/>
                </a:lnTo>
                <a:lnTo>
                  <a:pt x="3711" y="6422"/>
                </a:lnTo>
                <a:lnTo>
                  <a:pt x="3727" y="6402"/>
                </a:lnTo>
                <a:lnTo>
                  <a:pt x="3744" y="6383"/>
                </a:lnTo>
                <a:lnTo>
                  <a:pt x="3756" y="6360"/>
                </a:lnTo>
                <a:lnTo>
                  <a:pt x="3767" y="6338"/>
                </a:lnTo>
                <a:lnTo>
                  <a:pt x="3778" y="6312"/>
                </a:lnTo>
                <a:lnTo>
                  <a:pt x="3784" y="6287"/>
                </a:lnTo>
                <a:lnTo>
                  <a:pt x="3786" y="6262"/>
                </a:lnTo>
                <a:lnTo>
                  <a:pt x="3789" y="6234"/>
                </a:lnTo>
                <a:lnTo>
                  <a:pt x="3789" y="5908"/>
                </a:lnTo>
                <a:lnTo>
                  <a:pt x="3789" y="5908"/>
                </a:lnTo>
                <a:lnTo>
                  <a:pt x="3789" y="5882"/>
                </a:lnTo>
                <a:lnTo>
                  <a:pt x="3795" y="5854"/>
                </a:lnTo>
                <a:lnTo>
                  <a:pt x="3800" y="5826"/>
                </a:lnTo>
                <a:lnTo>
                  <a:pt x="3809" y="5798"/>
                </a:lnTo>
                <a:lnTo>
                  <a:pt x="3820" y="5772"/>
                </a:lnTo>
                <a:lnTo>
                  <a:pt x="3831" y="5747"/>
                </a:lnTo>
                <a:lnTo>
                  <a:pt x="3845" y="5722"/>
                </a:lnTo>
                <a:lnTo>
                  <a:pt x="3862" y="5697"/>
                </a:lnTo>
                <a:lnTo>
                  <a:pt x="3882" y="5674"/>
                </a:lnTo>
                <a:lnTo>
                  <a:pt x="3902" y="5652"/>
                </a:lnTo>
                <a:lnTo>
                  <a:pt x="3921" y="5632"/>
                </a:lnTo>
                <a:lnTo>
                  <a:pt x="3944" y="5615"/>
                </a:lnTo>
                <a:lnTo>
                  <a:pt x="3966" y="5598"/>
                </a:lnTo>
                <a:lnTo>
                  <a:pt x="3992" y="5584"/>
                </a:lnTo>
                <a:lnTo>
                  <a:pt x="4017" y="5573"/>
                </a:lnTo>
                <a:lnTo>
                  <a:pt x="4042" y="5562"/>
                </a:lnTo>
                <a:lnTo>
                  <a:pt x="4321" y="5446"/>
                </a:lnTo>
                <a:lnTo>
                  <a:pt x="4321" y="5446"/>
                </a:lnTo>
                <a:lnTo>
                  <a:pt x="4346" y="5435"/>
                </a:lnTo>
                <a:lnTo>
                  <a:pt x="4371" y="5427"/>
                </a:lnTo>
                <a:lnTo>
                  <a:pt x="4399" y="5421"/>
                </a:lnTo>
                <a:lnTo>
                  <a:pt x="4428" y="5415"/>
                </a:lnTo>
                <a:lnTo>
                  <a:pt x="4456" y="5413"/>
                </a:lnTo>
                <a:lnTo>
                  <a:pt x="4484" y="5413"/>
                </a:lnTo>
                <a:lnTo>
                  <a:pt x="4515" y="5413"/>
                </a:lnTo>
                <a:lnTo>
                  <a:pt x="4543" y="5415"/>
                </a:lnTo>
                <a:lnTo>
                  <a:pt x="4571" y="5421"/>
                </a:lnTo>
                <a:lnTo>
                  <a:pt x="4599" y="5429"/>
                </a:lnTo>
                <a:lnTo>
                  <a:pt x="4627" y="5438"/>
                </a:lnTo>
                <a:lnTo>
                  <a:pt x="4653" y="5449"/>
                </a:lnTo>
                <a:lnTo>
                  <a:pt x="4678" y="5463"/>
                </a:lnTo>
                <a:lnTo>
                  <a:pt x="4700" y="5477"/>
                </a:lnTo>
                <a:lnTo>
                  <a:pt x="4723" y="5494"/>
                </a:lnTo>
                <a:lnTo>
                  <a:pt x="4745" y="5514"/>
                </a:lnTo>
                <a:lnTo>
                  <a:pt x="4973" y="5742"/>
                </a:lnTo>
                <a:lnTo>
                  <a:pt x="4973" y="5742"/>
                </a:lnTo>
                <a:lnTo>
                  <a:pt x="4996" y="5761"/>
                </a:lnTo>
                <a:lnTo>
                  <a:pt x="5015" y="5775"/>
                </a:lnTo>
                <a:lnTo>
                  <a:pt x="5038" y="5789"/>
                </a:lnTo>
                <a:lnTo>
                  <a:pt x="5063" y="5801"/>
                </a:lnTo>
                <a:lnTo>
                  <a:pt x="5085" y="5809"/>
                </a:lnTo>
                <a:lnTo>
                  <a:pt x="5111" y="5815"/>
                </a:lnTo>
                <a:lnTo>
                  <a:pt x="5136" y="5817"/>
                </a:lnTo>
                <a:lnTo>
                  <a:pt x="5161" y="5820"/>
                </a:lnTo>
                <a:lnTo>
                  <a:pt x="5187" y="5817"/>
                </a:lnTo>
                <a:lnTo>
                  <a:pt x="5212" y="5815"/>
                </a:lnTo>
                <a:lnTo>
                  <a:pt x="5238" y="5809"/>
                </a:lnTo>
                <a:lnTo>
                  <a:pt x="5263" y="5801"/>
                </a:lnTo>
                <a:lnTo>
                  <a:pt x="5285" y="5789"/>
                </a:lnTo>
                <a:lnTo>
                  <a:pt x="5308" y="5775"/>
                </a:lnTo>
                <a:lnTo>
                  <a:pt x="5330" y="5761"/>
                </a:lnTo>
                <a:lnTo>
                  <a:pt x="5350" y="5742"/>
                </a:lnTo>
                <a:lnTo>
                  <a:pt x="5741" y="5351"/>
                </a:lnTo>
                <a:lnTo>
                  <a:pt x="5741" y="5351"/>
                </a:lnTo>
                <a:lnTo>
                  <a:pt x="5757" y="5331"/>
                </a:lnTo>
                <a:lnTo>
                  <a:pt x="5774" y="5311"/>
                </a:lnTo>
                <a:lnTo>
                  <a:pt x="5788" y="5289"/>
                </a:lnTo>
                <a:lnTo>
                  <a:pt x="5797" y="5263"/>
                </a:lnTo>
                <a:lnTo>
                  <a:pt x="5805" y="5241"/>
                </a:lnTo>
                <a:lnTo>
                  <a:pt x="5814" y="5216"/>
                </a:lnTo>
                <a:lnTo>
                  <a:pt x="5817" y="5190"/>
                </a:lnTo>
                <a:lnTo>
                  <a:pt x="5817" y="5165"/>
                </a:lnTo>
                <a:lnTo>
                  <a:pt x="5817" y="5140"/>
                </a:lnTo>
                <a:lnTo>
                  <a:pt x="5814" y="5115"/>
                </a:lnTo>
                <a:lnTo>
                  <a:pt x="5805" y="5089"/>
                </a:lnTo>
                <a:lnTo>
                  <a:pt x="5797" y="5064"/>
                </a:lnTo>
                <a:lnTo>
                  <a:pt x="5788" y="5042"/>
                </a:lnTo>
                <a:lnTo>
                  <a:pt x="5774" y="5019"/>
                </a:lnTo>
                <a:lnTo>
                  <a:pt x="5757" y="4996"/>
                </a:lnTo>
                <a:lnTo>
                  <a:pt x="5741" y="4977"/>
                </a:lnTo>
                <a:lnTo>
                  <a:pt x="5510" y="4746"/>
                </a:lnTo>
                <a:lnTo>
                  <a:pt x="5510" y="4746"/>
                </a:lnTo>
                <a:lnTo>
                  <a:pt x="5490" y="4727"/>
                </a:lnTo>
                <a:lnTo>
                  <a:pt x="5473" y="4704"/>
                </a:lnTo>
                <a:lnTo>
                  <a:pt x="5459" y="4681"/>
                </a:lnTo>
                <a:lnTo>
                  <a:pt x="5445" y="4656"/>
                </a:lnTo>
                <a:lnTo>
                  <a:pt x="5434" y="4628"/>
                </a:lnTo>
                <a:lnTo>
                  <a:pt x="5426" y="4603"/>
                </a:lnTo>
                <a:lnTo>
                  <a:pt x="5420" y="4575"/>
                </a:lnTo>
                <a:lnTo>
                  <a:pt x="5414" y="4546"/>
                </a:lnTo>
                <a:lnTo>
                  <a:pt x="5409" y="4516"/>
                </a:lnTo>
                <a:lnTo>
                  <a:pt x="5409" y="4488"/>
                </a:lnTo>
                <a:lnTo>
                  <a:pt x="5409" y="4459"/>
                </a:lnTo>
                <a:lnTo>
                  <a:pt x="5412" y="4431"/>
                </a:lnTo>
                <a:lnTo>
                  <a:pt x="5417" y="4403"/>
                </a:lnTo>
                <a:lnTo>
                  <a:pt x="5423" y="4375"/>
                </a:lnTo>
                <a:lnTo>
                  <a:pt x="5434" y="4350"/>
                </a:lnTo>
                <a:lnTo>
                  <a:pt x="5445" y="4324"/>
                </a:lnTo>
                <a:lnTo>
                  <a:pt x="5561" y="4043"/>
                </a:lnTo>
                <a:lnTo>
                  <a:pt x="5561" y="4043"/>
                </a:lnTo>
                <a:lnTo>
                  <a:pt x="5569" y="4018"/>
                </a:lnTo>
                <a:lnTo>
                  <a:pt x="5581" y="3992"/>
                </a:lnTo>
                <a:lnTo>
                  <a:pt x="5595" y="3970"/>
                </a:lnTo>
                <a:lnTo>
                  <a:pt x="5611" y="3945"/>
                </a:lnTo>
                <a:lnTo>
                  <a:pt x="5631" y="3925"/>
                </a:lnTo>
                <a:lnTo>
                  <a:pt x="5651" y="3903"/>
                </a:lnTo>
                <a:lnTo>
                  <a:pt x="5673" y="3883"/>
                </a:lnTo>
                <a:lnTo>
                  <a:pt x="5696" y="3866"/>
                </a:lnTo>
                <a:lnTo>
                  <a:pt x="5718" y="3849"/>
                </a:lnTo>
                <a:lnTo>
                  <a:pt x="5743" y="3835"/>
                </a:lnTo>
                <a:lnTo>
                  <a:pt x="5769" y="3821"/>
                </a:lnTo>
                <a:lnTo>
                  <a:pt x="5797" y="3813"/>
                </a:lnTo>
                <a:lnTo>
                  <a:pt x="5822" y="3804"/>
                </a:lnTo>
                <a:lnTo>
                  <a:pt x="5851" y="3796"/>
                </a:lnTo>
                <a:lnTo>
                  <a:pt x="5879" y="3793"/>
                </a:lnTo>
                <a:lnTo>
                  <a:pt x="5907" y="3790"/>
                </a:lnTo>
                <a:lnTo>
                  <a:pt x="6230" y="3790"/>
                </a:lnTo>
                <a:lnTo>
                  <a:pt x="6230" y="3790"/>
                </a:lnTo>
                <a:lnTo>
                  <a:pt x="6258" y="3790"/>
                </a:lnTo>
                <a:lnTo>
                  <a:pt x="6283" y="3787"/>
                </a:lnTo>
                <a:lnTo>
                  <a:pt x="6309" y="3779"/>
                </a:lnTo>
                <a:lnTo>
                  <a:pt x="6334" y="3770"/>
                </a:lnTo>
                <a:lnTo>
                  <a:pt x="6356" y="3759"/>
                </a:lnTo>
                <a:lnTo>
                  <a:pt x="6379" y="3745"/>
                </a:lnTo>
                <a:lnTo>
                  <a:pt x="6399" y="3731"/>
                </a:lnTo>
                <a:lnTo>
                  <a:pt x="6418" y="3714"/>
                </a:lnTo>
                <a:lnTo>
                  <a:pt x="6435" y="3694"/>
                </a:lnTo>
                <a:lnTo>
                  <a:pt x="6452" y="3675"/>
                </a:lnTo>
                <a:lnTo>
                  <a:pt x="6464" y="3652"/>
                </a:lnTo>
                <a:lnTo>
                  <a:pt x="6475" y="3630"/>
                </a:lnTo>
                <a:lnTo>
                  <a:pt x="6483" y="3605"/>
                </a:lnTo>
                <a:lnTo>
                  <a:pt x="6492" y="3579"/>
                </a:lnTo>
                <a:lnTo>
                  <a:pt x="6494" y="3554"/>
                </a:lnTo>
                <a:lnTo>
                  <a:pt x="6497" y="3526"/>
                </a:lnTo>
                <a:lnTo>
                  <a:pt x="6497" y="2975"/>
                </a:lnTo>
                <a:lnTo>
                  <a:pt x="6497" y="2975"/>
                </a:lnTo>
                <a:lnTo>
                  <a:pt x="6494" y="2947"/>
                </a:lnTo>
                <a:lnTo>
                  <a:pt x="6492" y="2921"/>
                </a:lnTo>
                <a:lnTo>
                  <a:pt x="6483" y="2896"/>
                </a:lnTo>
                <a:lnTo>
                  <a:pt x="6475" y="2871"/>
                </a:lnTo>
                <a:lnTo>
                  <a:pt x="6464" y="2848"/>
                </a:lnTo>
                <a:lnTo>
                  <a:pt x="6452" y="2825"/>
                </a:lnTo>
                <a:lnTo>
                  <a:pt x="6435" y="2806"/>
                </a:lnTo>
                <a:lnTo>
                  <a:pt x="6418" y="2786"/>
                </a:lnTo>
                <a:lnTo>
                  <a:pt x="6399" y="2769"/>
                </a:lnTo>
                <a:lnTo>
                  <a:pt x="6379" y="2755"/>
                </a:lnTo>
                <a:lnTo>
                  <a:pt x="6356" y="2741"/>
                </a:lnTo>
                <a:lnTo>
                  <a:pt x="6334" y="2730"/>
                </a:lnTo>
                <a:lnTo>
                  <a:pt x="6309" y="2722"/>
                </a:lnTo>
                <a:lnTo>
                  <a:pt x="6283" y="2713"/>
                </a:lnTo>
                <a:lnTo>
                  <a:pt x="6258" y="2710"/>
                </a:lnTo>
                <a:lnTo>
                  <a:pt x="6230" y="2707"/>
                </a:lnTo>
                <a:close/>
                <a:moveTo>
                  <a:pt x="3246" y="4845"/>
                </a:moveTo>
                <a:lnTo>
                  <a:pt x="3246" y="4845"/>
                </a:lnTo>
                <a:lnTo>
                  <a:pt x="3165" y="4842"/>
                </a:lnTo>
                <a:lnTo>
                  <a:pt x="3083" y="4836"/>
                </a:lnTo>
                <a:lnTo>
                  <a:pt x="3004" y="4825"/>
                </a:lnTo>
                <a:lnTo>
                  <a:pt x="2926" y="4811"/>
                </a:lnTo>
                <a:lnTo>
                  <a:pt x="2850" y="4794"/>
                </a:lnTo>
                <a:lnTo>
                  <a:pt x="2774" y="4774"/>
                </a:lnTo>
                <a:lnTo>
                  <a:pt x="2698" y="4749"/>
                </a:lnTo>
                <a:lnTo>
                  <a:pt x="2628" y="4718"/>
                </a:lnTo>
                <a:lnTo>
                  <a:pt x="2555" y="4687"/>
                </a:lnTo>
                <a:lnTo>
                  <a:pt x="2487" y="4653"/>
                </a:lnTo>
                <a:lnTo>
                  <a:pt x="2420" y="4614"/>
                </a:lnTo>
                <a:lnTo>
                  <a:pt x="2355" y="4572"/>
                </a:lnTo>
                <a:lnTo>
                  <a:pt x="2293" y="4527"/>
                </a:lnTo>
                <a:lnTo>
                  <a:pt x="2235" y="4482"/>
                </a:lnTo>
                <a:lnTo>
                  <a:pt x="2176" y="4431"/>
                </a:lnTo>
                <a:lnTo>
                  <a:pt x="2120" y="4378"/>
                </a:lnTo>
                <a:lnTo>
                  <a:pt x="2069" y="4321"/>
                </a:lnTo>
                <a:lnTo>
                  <a:pt x="2019" y="4265"/>
                </a:lnTo>
                <a:lnTo>
                  <a:pt x="1971" y="4203"/>
                </a:lnTo>
                <a:lnTo>
                  <a:pt x="1926" y="4142"/>
                </a:lnTo>
                <a:lnTo>
                  <a:pt x="1884" y="4077"/>
                </a:lnTo>
                <a:lnTo>
                  <a:pt x="1847" y="4009"/>
                </a:lnTo>
                <a:lnTo>
                  <a:pt x="1810" y="3942"/>
                </a:lnTo>
                <a:lnTo>
                  <a:pt x="1779" y="3872"/>
                </a:lnTo>
                <a:lnTo>
                  <a:pt x="1751" y="3799"/>
                </a:lnTo>
                <a:lnTo>
                  <a:pt x="1726" y="3725"/>
                </a:lnTo>
                <a:lnTo>
                  <a:pt x="1704" y="3649"/>
                </a:lnTo>
                <a:lnTo>
                  <a:pt x="1687" y="3571"/>
                </a:lnTo>
                <a:lnTo>
                  <a:pt x="1673" y="3492"/>
                </a:lnTo>
                <a:lnTo>
                  <a:pt x="1662" y="3413"/>
                </a:lnTo>
                <a:lnTo>
                  <a:pt x="1656" y="3332"/>
                </a:lnTo>
                <a:lnTo>
                  <a:pt x="1653" y="3250"/>
                </a:lnTo>
                <a:lnTo>
                  <a:pt x="1653" y="3250"/>
                </a:lnTo>
                <a:lnTo>
                  <a:pt x="1656" y="3169"/>
                </a:lnTo>
                <a:lnTo>
                  <a:pt x="1662" y="3087"/>
                </a:lnTo>
                <a:lnTo>
                  <a:pt x="1673" y="3008"/>
                </a:lnTo>
                <a:lnTo>
                  <a:pt x="1687" y="2930"/>
                </a:lnTo>
                <a:lnTo>
                  <a:pt x="1704" y="2851"/>
                </a:lnTo>
                <a:lnTo>
                  <a:pt x="1726" y="2775"/>
                </a:lnTo>
                <a:lnTo>
                  <a:pt x="1751" y="2702"/>
                </a:lnTo>
                <a:lnTo>
                  <a:pt x="1779" y="2629"/>
                </a:lnTo>
                <a:lnTo>
                  <a:pt x="1810" y="2558"/>
                </a:lnTo>
                <a:lnTo>
                  <a:pt x="1847" y="2491"/>
                </a:lnTo>
                <a:lnTo>
                  <a:pt x="1884" y="2423"/>
                </a:lnTo>
                <a:lnTo>
                  <a:pt x="1926" y="2359"/>
                </a:lnTo>
                <a:lnTo>
                  <a:pt x="1971" y="2297"/>
                </a:lnTo>
                <a:lnTo>
                  <a:pt x="2019" y="2235"/>
                </a:lnTo>
                <a:lnTo>
                  <a:pt x="2069" y="2179"/>
                </a:lnTo>
                <a:lnTo>
                  <a:pt x="2120" y="2123"/>
                </a:lnTo>
                <a:lnTo>
                  <a:pt x="2176" y="2069"/>
                </a:lnTo>
                <a:lnTo>
                  <a:pt x="2235" y="2019"/>
                </a:lnTo>
                <a:lnTo>
                  <a:pt x="2293" y="1971"/>
                </a:lnTo>
                <a:lnTo>
                  <a:pt x="2355" y="1928"/>
                </a:lnTo>
                <a:lnTo>
                  <a:pt x="2420" y="1886"/>
                </a:lnTo>
                <a:lnTo>
                  <a:pt x="2487" y="1847"/>
                </a:lnTo>
                <a:lnTo>
                  <a:pt x="2555" y="1813"/>
                </a:lnTo>
                <a:lnTo>
                  <a:pt x="2628" y="1780"/>
                </a:lnTo>
                <a:lnTo>
                  <a:pt x="2698" y="1751"/>
                </a:lnTo>
                <a:lnTo>
                  <a:pt x="2774" y="1726"/>
                </a:lnTo>
                <a:lnTo>
                  <a:pt x="2850" y="1707"/>
                </a:lnTo>
                <a:lnTo>
                  <a:pt x="2926" y="1687"/>
                </a:lnTo>
                <a:lnTo>
                  <a:pt x="3004" y="1673"/>
                </a:lnTo>
                <a:lnTo>
                  <a:pt x="3083" y="1664"/>
                </a:lnTo>
                <a:lnTo>
                  <a:pt x="3165" y="1659"/>
                </a:lnTo>
                <a:lnTo>
                  <a:pt x="3246" y="1656"/>
                </a:lnTo>
                <a:lnTo>
                  <a:pt x="3246" y="1656"/>
                </a:lnTo>
                <a:lnTo>
                  <a:pt x="3328" y="1659"/>
                </a:lnTo>
                <a:lnTo>
                  <a:pt x="3410" y="1664"/>
                </a:lnTo>
                <a:lnTo>
                  <a:pt x="3491" y="1673"/>
                </a:lnTo>
                <a:lnTo>
                  <a:pt x="3570" y="1687"/>
                </a:lnTo>
                <a:lnTo>
                  <a:pt x="3646" y="1707"/>
                </a:lnTo>
                <a:lnTo>
                  <a:pt x="3722" y="1726"/>
                </a:lnTo>
                <a:lnTo>
                  <a:pt x="3795" y="1751"/>
                </a:lnTo>
                <a:lnTo>
                  <a:pt x="3868" y="1780"/>
                </a:lnTo>
                <a:lnTo>
                  <a:pt x="3938" y="1813"/>
                </a:lnTo>
                <a:lnTo>
                  <a:pt x="4009" y="1847"/>
                </a:lnTo>
                <a:lnTo>
                  <a:pt x="4073" y="1886"/>
                </a:lnTo>
                <a:lnTo>
                  <a:pt x="4138" y="1928"/>
                </a:lnTo>
                <a:lnTo>
                  <a:pt x="4202" y="1971"/>
                </a:lnTo>
                <a:lnTo>
                  <a:pt x="4262" y="2019"/>
                </a:lnTo>
                <a:lnTo>
                  <a:pt x="4321" y="2069"/>
                </a:lnTo>
                <a:lnTo>
                  <a:pt x="4374" y="2123"/>
                </a:lnTo>
                <a:lnTo>
                  <a:pt x="4428" y="2179"/>
                </a:lnTo>
                <a:lnTo>
                  <a:pt x="4478" y="2235"/>
                </a:lnTo>
                <a:lnTo>
                  <a:pt x="4526" y="2297"/>
                </a:lnTo>
                <a:lnTo>
                  <a:pt x="4571" y="2359"/>
                </a:lnTo>
                <a:lnTo>
                  <a:pt x="4610" y="2423"/>
                </a:lnTo>
                <a:lnTo>
                  <a:pt x="4650" y="2491"/>
                </a:lnTo>
                <a:lnTo>
                  <a:pt x="4683" y="2558"/>
                </a:lnTo>
                <a:lnTo>
                  <a:pt x="4717" y="2629"/>
                </a:lnTo>
                <a:lnTo>
                  <a:pt x="4745" y="2702"/>
                </a:lnTo>
                <a:lnTo>
                  <a:pt x="4771" y="2775"/>
                </a:lnTo>
                <a:lnTo>
                  <a:pt x="4793" y="2851"/>
                </a:lnTo>
                <a:lnTo>
                  <a:pt x="4810" y="2930"/>
                </a:lnTo>
                <a:lnTo>
                  <a:pt x="4824" y="3008"/>
                </a:lnTo>
                <a:lnTo>
                  <a:pt x="4832" y="3087"/>
                </a:lnTo>
                <a:lnTo>
                  <a:pt x="4841" y="3169"/>
                </a:lnTo>
                <a:lnTo>
                  <a:pt x="4841" y="3250"/>
                </a:lnTo>
                <a:lnTo>
                  <a:pt x="4841" y="3250"/>
                </a:lnTo>
                <a:lnTo>
                  <a:pt x="4841" y="3332"/>
                </a:lnTo>
                <a:lnTo>
                  <a:pt x="4832" y="3413"/>
                </a:lnTo>
                <a:lnTo>
                  <a:pt x="4824" y="3492"/>
                </a:lnTo>
                <a:lnTo>
                  <a:pt x="4810" y="3571"/>
                </a:lnTo>
                <a:lnTo>
                  <a:pt x="4793" y="3649"/>
                </a:lnTo>
                <a:lnTo>
                  <a:pt x="4771" y="3725"/>
                </a:lnTo>
                <a:lnTo>
                  <a:pt x="4745" y="3799"/>
                </a:lnTo>
                <a:lnTo>
                  <a:pt x="4717" y="3872"/>
                </a:lnTo>
                <a:lnTo>
                  <a:pt x="4683" y="3942"/>
                </a:lnTo>
                <a:lnTo>
                  <a:pt x="4650" y="4009"/>
                </a:lnTo>
                <a:lnTo>
                  <a:pt x="4610" y="4077"/>
                </a:lnTo>
                <a:lnTo>
                  <a:pt x="4571" y="4142"/>
                </a:lnTo>
                <a:lnTo>
                  <a:pt x="4526" y="4203"/>
                </a:lnTo>
                <a:lnTo>
                  <a:pt x="4478" y="4265"/>
                </a:lnTo>
                <a:lnTo>
                  <a:pt x="4428" y="4321"/>
                </a:lnTo>
                <a:lnTo>
                  <a:pt x="4374" y="4378"/>
                </a:lnTo>
                <a:lnTo>
                  <a:pt x="4321" y="4431"/>
                </a:lnTo>
                <a:lnTo>
                  <a:pt x="4262" y="4482"/>
                </a:lnTo>
                <a:lnTo>
                  <a:pt x="4202" y="4527"/>
                </a:lnTo>
                <a:lnTo>
                  <a:pt x="4138" y="4572"/>
                </a:lnTo>
                <a:lnTo>
                  <a:pt x="4073" y="4614"/>
                </a:lnTo>
                <a:lnTo>
                  <a:pt x="4009" y="4653"/>
                </a:lnTo>
                <a:lnTo>
                  <a:pt x="3938" y="4687"/>
                </a:lnTo>
                <a:lnTo>
                  <a:pt x="3868" y="4718"/>
                </a:lnTo>
                <a:lnTo>
                  <a:pt x="3795" y="4749"/>
                </a:lnTo>
                <a:lnTo>
                  <a:pt x="3722" y="4774"/>
                </a:lnTo>
                <a:lnTo>
                  <a:pt x="3646" y="4794"/>
                </a:lnTo>
                <a:lnTo>
                  <a:pt x="3570" y="4811"/>
                </a:lnTo>
                <a:lnTo>
                  <a:pt x="3491" y="4825"/>
                </a:lnTo>
                <a:lnTo>
                  <a:pt x="3410" y="4836"/>
                </a:lnTo>
                <a:lnTo>
                  <a:pt x="3328" y="4842"/>
                </a:lnTo>
                <a:lnTo>
                  <a:pt x="3246" y="4845"/>
                </a:lnTo>
                <a:close/>
              </a:path>
            </a:pathLst>
          </a:custGeom>
          <a:solidFill>
            <a:srgbClr val="7F7F7F"/>
          </a:solidFill>
          <a:ln>
            <a:noFill/>
          </a:ln>
          <a:effectLst/>
        </p:spPr>
        <p:txBody>
          <a:bodyPr wrap="none" anchor="ctr"/>
          <a:lstStyle/>
          <a:p>
            <a:endParaRPr lang="en-US"/>
          </a:p>
        </p:txBody>
      </p:sp>
      <p:sp>
        <p:nvSpPr>
          <p:cNvPr id="5" name="Freeform 4">
            <a:extLst>
              <a:ext uri="{FF2B5EF4-FFF2-40B4-BE49-F238E27FC236}">
                <a16:creationId xmlns:a16="http://schemas.microsoft.com/office/drawing/2014/main" id="{A2ABD55C-23E0-4E3A-A63E-D39B3A552A0C}"/>
              </a:ext>
            </a:extLst>
          </p:cNvPr>
          <p:cNvSpPr>
            <a:spLocks noChangeArrowheads="1"/>
          </p:cNvSpPr>
          <p:nvPr/>
        </p:nvSpPr>
        <p:spPr bwMode="auto">
          <a:xfrm>
            <a:off x="6472030" y="2715129"/>
            <a:ext cx="1603364" cy="1603365"/>
          </a:xfrm>
          <a:custGeom>
            <a:avLst/>
            <a:gdLst>
              <a:gd name="T0" fmla="*/ 4521 w 5199"/>
              <a:gd name="T1" fmla="*/ 2075 h 5200"/>
              <a:gd name="T2" fmla="*/ 4335 w 5199"/>
              <a:gd name="T3" fmla="*/ 1676 h 5200"/>
              <a:gd name="T4" fmla="*/ 4408 w 5199"/>
              <a:gd name="T5" fmla="*/ 1401 h 5200"/>
              <a:gd name="T6" fmla="*/ 4656 w 5199"/>
              <a:gd name="T7" fmla="*/ 1046 h 5200"/>
              <a:gd name="T8" fmla="*/ 4248 w 5199"/>
              <a:gd name="T9" fmla="*/ 577 h 5200"/>
              <a:gd name="T10" fmla="*/ 4031 w 5199"/>
              <a:gd name="T11" fmla="*/ 568 h 5200"/>
              <a:gd name="T12" fmla="*/ 3680 w 5199"/>
              <a:gd name="T13" fmla="*/ 855 h 5200"/>
              <a:gd name="T14" fmla="*/ 3213 w 5199"/>
              <a:gd name="T15" fmla="*/ 742 h 5200"/>
              <a:gd name="T16" fmla="*/ 3037 w 5199"/>
              <a:gd name="T17" fmla="*/ 518 h 5200"/>
              <a:gd name="T18" fmla="*/ 2986 w 5199"/>
              <a:gd name="T19" fmla="*/ 76 h 5200"/>
              <a:gd name="T20" fmla="*/ 2379 w 5199"/>
              <a:gd name="T21" fmla="*/ 0 h 5200"/>
              <a:gd name="T22" fmla="*/ 2193 w 5199"/>
              <a:gd name="T23" fmla="*/ 112 h 5200"/>
              <a:gd name="T24" fmla="*/ 2151 w 5199"/>
              <a:gd name="T25" fmla="*/ 560 h 5200"/>
              <a:gd name="T26" fmla="*/ 1741 w 5199"/>
              <a:gd name="T27" fmla="*/ 841 h 5200"/>
              <a:gd name="T28" fmla="*/ 1476 w 5199"/>
              <a:gd name="T29" fmla="*/ 841 h 5200"/>
              <a:gd name="T30" fmla="*/ 1130 w 5199"/>
              <a:gd name="T31" fmla="*/ 551 h 5200"/>
              <a:gd name="T32" fmla="*/ 920 w 5199"/>
              <a:gd name="T33" fmla="*/ 605 h 5200"/>
              <a:gd name="T34" fmla="*/ 546 w 5199"/>
              <a:gd name="T35" fmla="*/ 1088 h 5200"/>
              <a:gd name="T36" fmla="*/ 818 w 5199"/>
              <a:gd name="T37" fmla="*/ 1437 h 5200"/>
              <a:gd name="T38" fmla="*/ 852 w 5199"/>
              <a:gd name="T39" fmla="*/ 1721 h 5200"/>
              <a:gd name="T40" fmla="*/ 602 w 5199"/>
              <a:gd name="T41" fmla="*/ 2132 h 5200"/>
              <a:gd name="T42" fmla="*/ 149 w 5199"/>
              <a:gd name="T43" fmla="*/ 2176 h 5200"/>
              <a:gd name="T44" fmla="*/ 6 w 5199"/>
              <a:gd name="T45" fmla="*/ 2337 h 5200"/>
              <a:gd name="T46" fmla="*/ 51 w 5199"/>
              <a:gd name="T47" fmla="*/ 2956 h 5200"/>
              <a:gd name="T48" fmla="*/ 472 w 5199"/>
              <a:gd name="T49" fmla="*/ 3031 h 5200"/>
              <a:gd name="T50" fmla="*/ 723 w 5199"/>
              <a:gd name="T51" fmla="*/ 3175 h 5200"/>
              <a:gd name="T52" fmla="*/ 872 w 5199"/>
              <a:gd name="T53" fmla="*/ 3588 h 5200"/>
              <a:gd name="T54" fmla="*/ 591 w 5199"/>
              <a:gd name="T55" fmla="*/ 3996 h 5200"/>
              <a:gd name="T56" fmla="*/ 560 w 5199"/>
              <a:gd name="T57" fmla="*/ 4210 h 5200"/>
              <a:gd name="T58" fmla="*/ 1009 w 5199"/>
              <a:gd name="T59" fmla="*/ 4645 h 5200"/>
              <a:gd name="T60" fmla="*/ 1218 w 5199"/>
              <a:gd name="T61" fmla="*/ 4592 h 5200"/>
              <a:gd name="T62" fmla="*/ 1634 w 5199"/>
              <a:gd name="T63" fmla="*/ 4328 h 5200"/>
              <a:gd name="T64" fmla="*/ 2044 w 5199"/>
              <a:gd name="T65" fmla="*/ 4491 h 5200"/>
              <a:gd name="T66" fmla="*/ 2168 w 5199"/>
              <a:gd name="T67" fmla="*/ 4986 h 5200"/>
              <a:gd name="T68" fmla="*/ 2261 w 5199"/>
              <a:gd name="T69" fmla="*/ 5163 h 5200"/>
              <a:gd name="T70" fmla="*/ 2885 w 5199"/>
              <a:gd name="T71" fmla="*/ 5188 h 5200"/>
              <a:gd name="T72" fmla="*/ 3029 w 5199"/>
              <a:gd name="T73" fmla="*/ 5028 h 5200"/>
              <a:gd name="T74" fmla="*/ 3093 w 5199"/>
              <a:gd name="T75" fmla="*/ 4558 h 5200"/>
              <a:gd name="T76" fmla="*/ 3500 w 5199"/>
              <a:gd name="T77" fmla="*/ 4342 h 5200"/>
              <a:gd name="T78" fmla="*/ 3781 w 5199"/>
              <a:gd name="T79" fmla="*/ 4395 h 5200"/>
              <a:gd name="T80" fmla="*/ 4130 w 5199"/>
              <a:gd name="T81" fmla="*/ 4654 h 5200"/>
              <a:gd name="T82" fmla="*/ 4608 w 5199"/>
              <a:gd name="T83" fmla="*/ 4266 h 5200"/>
              <a:gd name="T84" fmla="*/ 4639 w 5199"/>
              <a:gd name="T85" fmla="*/ 4052 h 5200"/>
              <a:gd name="T86" fmla="*/ 4349 w 5199"/>
              <a:gd name="T87" fmla="*/ 3703 h 5200"/>
              <a:gd name="T88" fmla="*/ 4450 w 5199"/>
              <a:gd name="T89" fmla="*/ 3234 h 5200"/>
              <a:gd name="T90" fmla="*/ 4661 w 5199"/>
              <a:gd name="T91" fmla="*/ 3043 h 5200"/>
              <a:gd name="T92" fmla="*/ 5106 w 5199"/>
              <a:gd name="T93" fmla="*/ 2995 h 5200"/>
              <a:gd name="T94" fmla="*/ 5198 w 5199"/>
              <a:gd name="T95" fmla="*/ 2379 h 5200"/>
              <a:gd name="T96" fmla="*/ 5106 w 5199"/>
              <a:gd name="T97" fmla="*/ 2202 h 5200"/>
              <a:gd name="T98" fmla="*/ 2407 w 5199"/>
              <a:gd name="T99" fmla="*/ 3861 h 5200"/>
              <a:gd name="T100" fmla="*/ 1789 w 5199"/>
              <a:gd name="T101" fmla="*/ 3583 h 5200"/>
              <a:gd name="T102" fmla="*/ 1403 w 5199"/>
              <a:gd name="T103" fmla="*/ 3037 h 5200"/>
              <a:gd name="T104" fmla="*/ 1338 w 5199"/>
              <a:gd name="T105" fmla="*/ 2404 h 5200"/>
              <a:gd name="T106" fmla="*/ 1617 w 5199"/>
              <a:gd name="T107" fmla="*/ 1789 h 5200"/>
              <a:gd name="T108" fmla="*/ 2162 w 5199"/>
              <a:gd name="T109" fmla="*/ 1401 h 5200"/>
              <a:gd name="T110" fmla="*/ 2795 w 5199"/>
              <a:gd name="T111" fmla="*/ 1338 h 5200"/>
              <a:gd name="T112" fmla="*/ 3410 w 5199"/>
              <a:gd name="T113" fmla="*/ 1614 h 5200"/>
              <a:gd name="T114" fmla="*/ 3798 w 5199"/>
              <a:gd name="T115" fmla="*/ 2160 h 5200"/>
              <a:gd name="T116" fmla="*/ 3860 w 5199"/>
              <a:gd name="T117" fmla="*/ 2792 h 5200"/>
              <a:gd name="T118" fmla="*/ 3584 w 5199"/>
              <a:gd name="T119" fmla="*/ 3411 h 5200"/>
              <a:gd name="T120" fmla="*/ 3040 w 5199"/>
              <a:gd name="T121" fmla="*/ 3796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9" h="5200">
                <a:moveTo>
                  <a:pt x="4987" y="2165"/>
                </a:moveTo>
                <a:lnTo>
                  <a:pt x="4726" y="2165"/>
                </a:lnTo>
                <a:lnTo>
                  <a:pt x="4726" y="2165"/>
                </a:lnTo>
                <a:lnTo>
                  <a:pt x="4703" y="2165"/>
                </a:lnTo>
                <a:lnTo>
                  <a:pt x="4681" y="2162"/>
                </a:lnTo>
                <a:lnTo>
                  <a:pt x="4661" y="2157"/>
                </a:lnTo>
                <a:lnTo>
                  <a:pt x="4639" y="2151"/>
                </a:lnTo>
                <a:lnTo>
                  <a:pt x="4616" y="2143"/>
                </a:lnTo>
                <a:lnTo>
                  <a:pt x="4597" y="2132"/>
                </a:lnTo>
                <a:lnTo>
                  <a:pt x="4557" y="2106"/>
                </a:lnTo>
                <a:lnTo>
                  <a:pt x="4521" y="2075"/>
                </a:lnTo>
                <a:lnTo>
                  <a:pt x="4507" y="2061"/>
                </a:lnTo>
                <a:lnTo>
                  <a:pt x="4493" y="2042"/>
                </a:lnTo>
                <a:lnTo>
                  <a:pt x="4478" y="2025"/>
                </a:lnTo>
                <a:lnTo>
                  <a:pt x="4467" y="2005"/>
                </a:lnTo>
                <a:lnTo>
                  <a:pt x="4456" y="1985"/>
                </a:lnTo>
                <a:lnTo>
                  <a:pt x="4450" y="1963"/>
                </a:lnTo>
                <a:lnTo>
                  <a:pt x="4358" y="1741"/>
                </a:lnTo>
                <a:lnTo>
                  <a:pt x="4358" y="1741"/>
                </a:lnTo>
                <a:lnTo>
                  <a:pt x="4349" y="1721"/>
                </a:lnTo>
                <a:lnTo>
                  <a:pt x="4341" y="1699"/>
                </a:lnTo>
                <a:lnTo>
                  <a:pt x="4335" y="1676"/>
                </a:lnTo>
                <a:lnTo>
                  <a:pt x="4332" y="1656"/>
                </a:lnTo>
                <a:lnTo>
                  <a:pt x="4329" y="1631"/>
                </a:lnTo>
                <a:lnTo>
                  <a:pt x="4329" y="1608"/>
                </a:lnTo>
                <a:lnTo>
                  <a:pt x="4332" y="1563"/>
                </a:lnTo>
                <a:lnTo>
                  <a:pt x="4343" y="1519"/>
                </a:lnTo>
                <a:lnTo>
                  <a:pt x="4349" y="1496"/>
                </a:lnTo>
                <a:lnTo>
                  <a:pt x="4358" y="1474"/>
                </a:lnTo>
                <a:lnTo>
                  <a:pt x="4369" y="1454"/>
                </a:lnTo>
                <a:lnTo>
                  <a:pt x="4380" y="1437"/>
                </a:lnTo>
                <a:lnTo>
                  <a:pt x="4394" y="1417"/>
                </a:lnTo>
                <a:lnTo>
                  <a:pt x="4408" y="1401"/>
                </a:lnTo>
                <a:lnTo>
                  <a:pt x="4594" y="1218"/>
                </a:lnTo>
                <a:lnTo>
                  <a:pt x="4594" y="1218"/>
                </a:lnTo>
                <a:lnTo>
                  <a:pt x="4608" y="1201"/>
                </a:lnTo>
                <a:lnTo>
                  <a:pt x="4622" y="1184"/>
                </a:lnTo>
                <a:lnTo>
                  <a:pt x="4630" y="1167"/>
                </a:lnTo>
                <a:lnTo>
                  <a:pt x="4639" y="1147"/>
                </a:lnTo>
                <a:lnTo>
                  <a:pt x="4647" y="1128"/>
                </a:lnTo>
                <a:lnTo>
                  <a:pt x="4653" y="1108"/>
                </a:lnTo>
                <a:lnTo>
                  <a:pt x="4656" y="1088"/>
                </a:lnTo>
                <a:lnTo>
                  <a:pt x="4656" y="1069"/>
                </a:lnTo>
                <a:lnTo>
                  <a:pt x="4656" y="1046"/>
                </a:lnTo>
                <a:lnTo>
                  <a:pt x="4653" y="1026"/>
                </a:lnTo>
                <a:lnTo>
                  <a:pt x="4647" y="1007"/>
                </a:lnTo>
                <a:lnTo>
                  <a:pt x="4639" y="987"/>
                </a:lnTo>
                <a:lnTo>
                  <a:pt x="4630" y="967"/>
                </a:lnTo>
                <a:lnTo>
                  <a:pt x="4622" y="950"/>
                </a:lnTo>
                <a:lnTo>
                  <a:pt x="4608" y="934"/>
                </a:lnTo>
                <a:lnTo>
                  <a:pt x="4594" y="917"/>
                </a:lnTo>
                <a:lnTo>
                  <a:pt x="4282" y="605"/>
                </a:lnTo>
                <a:lnTo>
                  <a:pt x="4282" y="605"/>
                </a:lnTo>
                <a:lnTo>
                  <a:pt x="4265" y="591"/>
                </a:lnTo>
                <a:lnTo>
                  <a:pt x="4248" y="577"/>
                </a:lnTo>
                <a:lnTo>
                  <a:pt x="4231" y="568"/>
                </a:lnTo>
                <a:lnTo>
                  <a:pt x="4211" y="560"/>
                </a:lnTo>
                <a:lnTo>
                  <a:pt x="4192" y="551"/>
                </a:lnTo>
                <a:lnTo>
                  <a:pt x="4172" y="546"/>
                </a:lnTo>
                <a:lnTo>
                  <a:pt x="4152" y="543"/>
                </a:lnTo>
                <a:lnTo>
                  <a:pt x="4130" y="543"/>
                </a:lnTo>
                <a:lnTo>
                  <a:pt x="4110" y="543"/>
                </a:lnTo>
                <a:lnTo>
                  <a:pt x="4090" y="546"/>
                </a:lnTo>
                <a:lnTo>
                  <a:pt x="4071" y="551"/>
                </a:lnTo>
                <a:lnTo>
                  <a:pt x="4051" y="560"/>
                </a:lnTo>
                <a:lnTo>
                  <a:pt x="4031" y="568"/>
                </a:lnTo>
                <a:lnTo>
                  <a:pt x="4015" y="577"/>
                </a:lnTo>
                <a:lnTo>
                  <a:pt x="3998" y="591"/>
                </a:lnTo>
                <a:lnTo>
                  <a:pt x="3981" y="605"/>
                </a:lnTo>
                <a:lnTo>
                  <a:pt x="3798" y="790"/>
                </a:lnTo>
                <a:lnTo>
                  <a:pt x="3798" y="790"/>
                </a:lnTo>
                <a:lnTo>
                  <a:pt x="3781" y="804"/>
                </a:lnTo>
                <a:lnTo>
                  <a:pt x="3761" y="818"/>
                </a:lnTo>
                <a:lnTo>
                  <a:pt x="3744" y="830"/>
                </a:lnTo>
                <a:lnTo>
                  <a:pt x="3725" y="841"/>
                </a:lnTo>
                <a:lnTo>
                  <a:pt x="3702" y="849"/>
                </a:lnTo>
                <a:lnTo>
                  <a:pt x="3680" y="855"/>
                </a:lnTo>
                <a:lnTo>
                  <a:pt x="3635" y="866"/>
                </a:lnTo>
                <a:lnTo>
                  <a:pt x="3590" y="869"/>
                </a:lnTo>
                <a:lnTo>
                  <a:pt x="3567" y="869"/>
                </a:lnTo>
                <a:lnTo>
                  <a:pt x="3542" y="866"/>
                </a:lnTo>
                <a:lnTo>
                  <a:pt x="3522" y="863"/>
                </a:lnTo>
                <a:lnTo>
                  <a:pt x="3500" y="858"/>
                </a:lnTo>
                <a:lnTo>
                  <a:pt x="3477" y="849"/>
                </a:lnTo>
                <a:lnTo>
                  <a:pt x="3458" y="841"/>
                </a:lnTo>
                <a:lnTo>
                  <a:pt x="3236" y="748"/>
                </a:lnTo>
                <a:lnTo>
                  <a:pt x="3236" y="748"/>
                </a:lnTo>
                <a:lnTo>
                  <a:pt x="3213" y="742"/>
                </a:lnTo>
                <a:lnTo>
                  <a:pt x="3193" y="731"/>
                </a:lnTo>
                <a:lnTo>
                  <a:pt x="3174" y="720"/>
                </a:lnTo>
                <a:lnTo>
                  <a:pt x="3157" y="709"/>
                </a:lnTo>
                <a:lnTo>
                  <a:pt x="3137" y="692"/>
                </a:lnTo>
                <a:lnTo>
                  <a:pt x="3123" y="678"/>
                </a:lnTo>
                <a:lnTo>
                  <a:pt x="3093" y="641"/>
                </a:lnTo>
                <a:lnTo>
                  <a:pt x="3068" y="602"/>
                </a:lnTo>
                <a:lnTo>
                  <a:pt x="3059" y="582"/>
                </a:lnTo>
                <a:lnTo>
                  <a:pt x="3048" y="560"/>
                </a:lnTo>
                <a:lnTo>
                  <a:pt x="3043" y="537"/>
                </a:lnTo>
                <a:lnTo>
                  <a:pt x="3037" y="518"/>
                </a:lnTo>
                <a:lnTo>
                  <a:pt x="3034" y="495"/>
                </a:lnTo>
                <a:lnTo>
                  <a:pt x="3034" y="472"/>
                </a:lnTo>
                <a:lnTo>
                  <a:pt x="3034" y="211"/>
                </a:lnTo>
                <a:lnTo>
                  <a:pt x="3034" y="211"/>
                </a:lnTo>
                <a:lnTo>
                  <a:pt x="3031" y="191"/>
                </a:lnTo>
                <a:lnTo>
                  <a:pt x="3029" y="169"/>
                </a:lnTo>
                <a:lnTo>
                  <a:pt x="3023" y="149"/>
                </a:lnTo>
                <a:lnTo>
                  <a:pt x="3017" y="129"/>
                </a:lnTo>
                <a:lnTo>
                  <a:pt x="3009" y="112"/>
                </a:lnTo>
                <a:lnTo>
                  <a:pt x="2998" y="93"/>
                </a:lnTo>
                <a:lnTo>
                  <a:pt x="2986" y="76"/>
                </a:lnTo>
                <a:lnTo>
                  <a:pt x="2972" y="62"/>
                </a:lnTo>
                <a:lnTo>
                  <a:pt x="2955" y="48"/>
                </a:lnTo>
                <a:lnTo>
                  <a:pt x="2938" y="37"/>
                </a:lnTo>
                <a:lnTo>
                  <a:pt x="2922" y="25"/>
                </a:lnTo>
                <a:lnTo>
                  <a:pt x="2905" y="17"/>
                </a:lnTo>
                <a:lnTo>
                  <a:pt x="2885" y="8"/>
                </a:lnTo>
                <a:lnTo>
                  <a:pt x="2862" y="3"/>
                </a:lnTo>
                <a:lnTo>
                  <a:pt x="2843" y="0"/>
                </a:lnTo>
                <a:lnTo>
                  <a:pt x="2820" y="0"/>
                </a:lnTo>
                <a:lnTo>
                  <a:pt x="2379" y="0"/>
                </a:lnTo>
                <a:lnTo>
                  <a:pt x="2379" y="0"/>
                </a:lnTo>
                <a:lnTo>
                  <a:pt x="2356" y="0"/>
                </a:lnTo>
                <a:lnTo>
                  <a:pt x="2337" y="3"/>
                </a:lnTo>
                <a:lnTo>
                  <a:pt x="2317" y="8"/>
                </a:lnTo>
                <a:lnTo>
                  <a:pt x="2297" y="17"/>
                </a:lnTo>
                <a:lnTo>
                  <a:pt x="2278" y="25"/>
                </a:lnTo>
                <a:lnTo>
                  <a:pt x="2261" y="37"/>
                </a:lnTo>
                <a:lnTo>
                  <a:pt x="2244" y="48"/>
                </a:lnTo>
                <a:lnTo>
                  <a:pt x="2230" y="62"/>
                </a:lnTo>
                <a:lnTo>
                  <a:pt x="2216" y="76"/>
                </a:lnTo>
                <a:lnTo>
                  <a:pt x="2205" y="93"/>
                </a:lnTo>
                <a:lnTo>
                  <a:pt x="2193" y="112"/>
                </a:lnTo>
                <a:lnTo>
                  <a:pt x="2185" y="129"/>
                </a:lnTo>
                <a:lnTo>
                  <a:pt x="2176" y="149"/>
                </a:lnTo>
                <a:lnTo>
                  <a:pt x="2171" y="169"/>
                </a:lnTo>
                <a:lnTo>
                  <a:pt x="2168" y="191"/>
                </a:lnTo>
                <a:lnTo>
                  <a:pt x="2168" y="211"/>
                </a:lnTo>
                <a:lnTo>
                  <a:pt x="2168" y="472"/>
                </a:lnTo>
                <a:lnTo>
                  <a:pt x="2168" y="472"/>
                </a:lnTo>
                <a:lnTo>
                  <a:pt x="2165" y="495"/>
                </a:lnTo>
                <a:lnTo>
                  <a:pt x="2162" y="518"/>
                </a:lnTo>
                <a:lnTo>
                  <a:pt x="2157" y="537"/>
                </a:lnTo>
                <a:lnTo>
                  <a:pt x="2151" y="560"/>
                </a:lnTo>
                <a:lnTo>
                  <a:pt x="2143" y="582"/>
                </a:lnTo>
                <a:lnTo>
                  <a:pt x="2132" y="602"/>
                </a:lnTo>
                <a:lnTo>
                  <a:pt x="2109" y="641"/>
                </a:lnTo>
                <a:lnTo>
                  <a:pt x="2078" y="678"/>
                </a:lnTo>
                <a:lnTo>
                  <a:pt x="2061" y="692"/>
                </a:lnTo>
                <a:lnTo>
                  <a:pt x="2044" y="709"/>
                </a:lnTo>
                <a:lnTo>
                  <a:pt x="2025" y="720"/>
                </a:lnTo>
                <a:lnTo>
                  <a:pt x="2005" y="731"/>
                </a:lnTo>
                <a:lnTo>
                  <a:pt x="1985" y="742"/>
                </a:lnTo>
                <a:lnTo>
                  <a:pt x="1965" y="748"/>
                </a:lnTo>
                <a:lnTo>
                  <a:pt x="1741" y="841"/>
                </a:lnTo>
                <a:lnTo>
                  <a:pt x="1741" y="841"/>
                </a:lnTo>
                <a:lnTo>
                  <a:pt x="1721" y="849"/>
                </a:lnTo>
                <a:lnTo>
                  <a:pt x="1701" y="858"/>
                </a:lnTo>
                <a:lnTo>
                  <a:pt x="1679" y="863"/>
                </a:lnTo>
                <a:lnTo>
                  <a:pt x="1656" y="866"/>
                </a:lnTo>
                <a:lnTo>
                  <a:pt x="1634" y="869"/>
                </a:lnTo>
                <a:lnTo>
                  <a:pt x="1611" y="869"/>
                </a:lnTo>
                <a:lnTo>
                  <a:pt x="1563" y="866"/>
                </a:lnTo>
                <a:lnTo>
                  <a:pt x="1519" y="855"/>
                </a:lnTo>
                <a:lnTo>
                  <a:pt x="1496" y="849"/>
                </a:lnTo>
                <a:lnTo>
                  <a:pt x="1476" y="841"/>
                </a:lnTo>
                <a:lnTo>
                  <a:pt x="1457" y="830"/>
                </a:lnTo>
                <a:lnTo>
                  <a:pt x="1437" y="818"/>
                </a:lnTo>
                <a:lnTo>
                  <a:pt x="1420" y="804"/>
                </a:lnTo>
                <a:lnTo>
                  <a:pt x="1403" y="790"/>
                </a:lnTo>
                <a:lnTo>
                  <a:pt x="1218" y="605"/>
                </a:lnTo>
                <a:lnTo>
                  <a:pt x="1218" y="605"/>
                </a:lnTo>
                <a:lnTo>
                  <a:pt x="1204" y="591"/>
                </a:lnTo>
                <a:lnTo>
                  <a:pt x="1187" y="577"/>
                </a:lnTo>
                <a:lnTo>
                  <a:pt x="1167" y="568"/>
                </a:lnTo>
                <a:lnTo>
                  <a:pt x="1150" y="560"/>
                </a:lnTo>
                <a:lnTo>
                  <a:pt x="1130" y="551"/>
                </a:lnTo>
                <a:lnTo>
                  <a:pt x="1111" y="546"/>
                </a:lnTo>
                <a:lnTo>
                  <a:pt x="1088" y="543"/>
                </a:lnTo>
                <a:lnTo>
                  <a:pt x="1068" y="543"/>
                </a:lnTo>
                <a:lnTo>
                  <a:pt x="1049" y="543"/>
                </a:lnTo>
                <a:lnTo>
                  <a:pt x="1029" y="546"/>
                </a:lnTo>
                <a:lnTo>
                  <a:pt x="1009" y="551"/>
                </a:lnTo>
                <a:lnTo>
                  <a:pt x="990" y="560"/>
                </a:lnTo>
                <a:lnTo>
                  <a:pt x="970" y="568"/>
                </a:lnTo>
                <a:lnTo>
                  <a:pt x="953" y="577"/>
                </a:lnTo>
                <a:lnTo>
                  <a:pt x="934" y="591"/>
                </a:lnTo>
                <a:lnTo>
                  <a:pt x="920" y="605"/>
                </a:lnTo>
                <a:lnTo>
                  <a:pt x="607" y="917"/>
                </a:lnTo>
                <a:lnTo>
                  <a:pt x="607" y="917"/>
                </a:lnTo>
                <a:lnTo>
                  <a:pt x="591" y="934"/>
                </a:lnTo>
                <a:lnTo>
                  <a:pt x="579" y="950"/>
                </a:lnTo>
                <a:lnTo>
                  <a:pt x="568" y="967"/>
                </a:lnTo>
                <a:lnTo>
                  <a:pt x="560" y="987"/>
                </a:lnTo>
                <a:lnTo>
                  <a:pt x="554" y="1007"/>
                </a:lnTo>
                <a:lnTo>
                  <a:pt x="548" y="1026"/>
                </a:lnTo>
                <a:lnTo>
                  <a:pt x="546" y="1046"/>
                </a:lnTo>
                <a:lnTo>
                  <a:pt x="546" y="1069"/>
                </a:lnTo>
                <a:lnTo>
                  <a:pt x="546" y="1088"/>
                </a:lnTo>
                <a:lnTo>
                  <a:pt x="548" y="1108"/>
                </a:lnTo>
                <a:lnTo>
                  <a:pt x="554" y="1128"/>
                </a:lnTo>
                <a:lnTo>
                  <a:pt x="560" y="1147"/>
                </a:lnTo>
                <a:lnTo>
                  <a:pt x="568" y="1167"/>
                </a:lnTo>
                <a:lnTo>
                  <a:pt x="579" y="1184"/>
                </a:lnTo>
                <a:lnTo>
                  <a:pt x="591" y="1201"/>
                </a:lnTo>
                <a:lnTo>
                  <a:pt x="607" y="1218"/>
                </a:lnTo>
                <a:lnTo>
                  <a:pt x="790" y="1401"/>
                </a:lnTo>
                <a:lnTo>
                  <a:pt x="790" y="1401"/>
                </a:lnTo>
                <a:lnTo>
                  <a:pt x="804" y="1417"/>
                </a:lnTo>
                <a:lnTo>
                  <a:pt x="818" y="1437"/>
                </a:lnTo>
                <a:lnTo>
                  <a:pt x="830" y="1454"/>
                </a:lnTo>
                <a:lnTo>
                  <a:pt x="841" y="1474"/>
                </a:lnTo>
                <a:lnTo>
                  <a:pt x="849" y="1496"/>
                </a:lnTo>
                <a:lnTo>
                  <a:pt x="858" y="1519"/>
                </a:lnTo>
                <a:lnTo>
                  <a:pt x="866" y="1563"/>
                </a:lnTo>
                <a:lnTo>
                  <a:pt x="872" y="1608"/>
                </a:lnTo>
                <a:lnTo>
                  <a:pt x="872" y="1631"/>
                </a:lnTo>
                <a:lnTo>
                  <a:pt x="869" y="1656"/>
                </a:lnTo>
                <a:lnTo>
                  <a:pt x="863" y="1676"/>
                </a:lnTo>
                <a:lnTo>
                  <a:pt x="858" y="1699"/>
                </a:lnTo>
                <a:lnTo>
                  <a:pt x="852" y="1721"/>
                </a:lnTo>
                <a:lnTo>
                  <a:pt x="844" y="1741"/>
                </a:lnTo>
                <a:lnTo>
                  <a:pt x="751" y="1963"/>
                </a:lnTo>
                <a:lnTo>
                  <a:pt x="751" y="1963"/>
                </a:lnTo>
                <a:lnTo>
                  <a:pt x="742" y="1985"/>
                </a:lnTo>
                <a:lnTo>
                  <a:pt x="734" y="2005"/>
                </a:lnTo>
                <a:lnTo>
                  <a:pt x="723" y="2025"/>
                </a:lnTo>
                <a:lnTo>
                  <a:pt x="709" y="2042"/>
                </a:lnTo>
                <a:lnTo>
                  <a:pt x="694" y="2061"/>
                </a:lnTo>
                <a:lnTo>
                  <a:pt x="678" y="2075"/>
                </a:lnTo>
                <a:lnTo>
                  <a:pt x="641" y="2106"/>
                </a:lnTo>
                <a:lnTo>
                  <a:pt x="602" y="2132"/>
                </a:lnTo>
                <a:lnTo>
                  <a:pt x="582" y="2143"/>
                </a:lnTo>
                <a:lnTo>
                  <a:pt x="563" y="2151"/>
                </a:lnTo>
                <a:lnTo>
                  <a:pt x="540" y="2157"/>
                </a:lnTo>
                <a:lnTo>
                  <a:pt x="517" y="2162"/>
                </a:lnTo>
                <a:lnTo>
                  <a:pt x="495" y="2165"/>
                </a:lnTo>
                <a:lnTo>
                  <a:pt x="472" y="2165"/>
                </a:lnTo>
                <a:lnTo>
                  <a:pt x="214" y="2165"/>
                </a:lnTo>
                <a:lnTo>
                  <a:pt x="214" y="2165"/>
                </a:lnTo>
                <a:lnTo>
                  <a:pt x="191" y="2168"/>
                </a:lnTo>
                <a:lnTo>
                  <a:pt x="171" y="2171"/>
                </a:lnTo>
                <a:lnTo>
                  <a:pt x="149" y="2176"/>
                </a:lnTo>
                <a:lnTo>
                  <a:pt x="132" y="2182"/>
                </a:lnTo>
                <a:lnTo>
                  <a:pt x="112" y="2190"/>
                </a:lnTo>
                <a:lnTo>
                  <a:pt x="95" y="2202"/>
                </a:lnTo>
                <a:lnTo>
                  <a:pt x="79" y="2216"/>
                </a:lnTo>
                <a:lnTo>
                  <a:pt x="65" y="2227"/>
                </a:lnTo>
                <a:lnTo>
                  <a:pt x="51" y="2244"/>
                </a:lnTo>
                <a:lnTo>
                  <a:pt x="37" y="2261"/>
                </a:lnTo>
                <a:lnTo>
                  <a:pt x="28" y="2278"/>
                </a:lnTo>
                <a:lnTo>
                  <a:pt x="17" y="2295"/>
                </a:lnTo>
                <a:lnTo>
                  <a:pt x="11" y="2314"/>
                </a:lnTo>
                <a:lnTo>
                  <a:pt x="6" y="2337"/>
                </a:lnTo>
                <a:lnTo>
                  <a:pt x="3" y="2357"/>
                </a:lnTo>
                <a:lnTo>
                  <a:pt x="0" y="2379"/>
                </a:lnTo>
                <a:lnTo>
                  <a:pt x="0" y="2820"/>
                </a:lnTo>
                <a:lnTo>
                  <a:pt x="0" y="2820"/>
                </a:lnTo>
                <a:lnTo>
                  <a:pt x="3" y="2843"/>
                </a:lnTo>
                <a:lnTo>
                  <a:pt x="6" y="2863"/>
                </a:lnTo>
                <a:lnTo>
                  <a:pt x="11" y="2882"/>
                </a:lnTo>
                <a:lnTo>
                  <a:pt x="17" y="2902"/>
                </a:lnTo>
                <a:lnTo>
                  <a:pt x="28" y="2922"/>
                </a:lnTo>
                <a:lnTo>
                  <a:pt x="37" y="2939"/>
                </a:lnTo>
                <a:lnTo>
                  <a:pt x="51" y="2956"/>
                </a:lnTo>
                <a:lnTo>
                  <a:pt x="65" y="2970"/>
                </a:lnTo>
                <a:lnTo>
                  <a:pt x="79" y="2984"/>
                </a:lnTo>
                <a:lnTo>
                  <a:pt x="95" y="2995"/>
                </a:lnTo>
                <a:lnTo>
                  <a:pt x="112" y="3006"/>
                </a:lnTo>
                <a:lnTo>
                  <a:pt x="132" y="3015"/>
                </a:lnTo>
                <a:lnTo>
                  <a:pt x="149" y="3023"/>
                </a:lnTo>
                <a:lnTo>
                  <a:pt x="171" y="3029"/>
                </a:lnTo>
                <a:lnTo>
                  <a:pt x="191" y="3031"/>
                </a:lnTo>
                <a:lnTo>
                  <a:pt x="214" y="3031"/>
                </a:lnTo>
                <a:lnTo>
                  <a:pt x="472" y="3031"/>
                </a:lnTo>
                <a:lnTo>
                  <a:pt x="472" y="3031"/>
                </a:lnTo>
                <a:lnTo>
                  <a:pt x="495" y="3034"/>
                </a:lnTo>
                <a:lnTo>
                  <a:pt x="517" y="3037"/>
                </a:lnTo>
                <a:lnTo>
                  <a:pt x="540" y="3043"/>
                </a:lnTo>
                <a:lnTo>
                  <a:pt x="563" y="3048"/>
                </a:lnTo>
                <a:lnTo>
                  <a:pt x="582" y="3057"/>
                </a:lnTo>
                <a:lnTo>
                  <a:pt x="602" y="3068"/>
                </a:lnTo>
                <a:lnTo>
                  <a:pt x="641" y="3090"/>
                </a:lnTo>
                <a:lnTo>
                  <a:pt x="678" y="3121"/>
                </a:lnTo>
                <a:lnTo>
                  <a:pt x="694" y="3138"/>
                </a:lnTo>
                <a:lnTo>
                  <a:pt x="709" y="3155"/>
                </a:lnTo>
                <a:lnTo>
                  <a:pt x="723" y="3175"/>
                </a:lnTo>
                <a:lnTo>
                  <a:pt x="734" y="3194"/>
                </a:lnTo>
                <a:lnTo>
                  <a:pt x="742" y="3214"/>
                </a:lnTo>
                <a:lnTo>
                  <a:pt x="751" y="3234"/>
                </a:lnTo>
                <a:lnTo>
                  <a:pt x="844" y="3459"/>
                </a:lnTo>
                <a:lnTo>
                  <a:pt x="844" y="3459"/>
                </a:lnTo>
                <a:lnTo>
                  <a:pt x="852" y="3478"/>
                </a:lnTo>
                <a:lnTo>
                  <a:pt x="858" y="3498"/>
                </a:lnTo>
                <a:lnTo>
                  <a:pt x="863" y="3521"/>
                </a:lnTo>
                <a:lnTo>
                  <a:pt x="869" y="3543"/>
                </a:lnTo>
                <a:lnTo>
                  <a:pt x="872" y="3566"/>
                </a:lnTo>
                <a:lnTo>
                  <a:pt x="872" y="3588"/>
                </a:lnTo>
                <a:lnTo>
                  <a:pt x="866" y="3636"/>
                </a:lnTo>
                <a:lnTo>
                  <a:pt x="858" y="3681"/>
                </a:lnTo>
                <a:lnTo>
                  <a:pt x="849" y="3703"/>
                </a:lnTo>
                <a:lnTo>
                  <a:pt x="841" y="3723"/>
                </a:lnTo>
                <a:lnTo>
                  <a:pt x="830" y="3743"/>
                </a:lnTo>
                <a:lnTo>
                  <a:pt x="818" y="3762"/>
                </a:lnTo>
                <a:lnTo>
                  <a:pt x="804" y="3779"/>
                </a:lnTo>
                <a:lnTo>
                  <a:pt x="790" y="3796"/>
                </a:lnTo>
                <a:lnTo>
                  <a:pt x="607" y="3982"/>
                </a:lnTo>
                <a:lnTo>
                  <a:pt x="607" y="3982"/>
                </a:lnTo>
                <a:lnTo>
                  <a:pt x="591" y="3996"/>
                </a:lnTo>
                <a:lnTo>
                  <a:pt x="579" y="4013"/>
                </a:lnTo>
                <a:lnTo>
                  <a:pt x="568" y="4032"/>
                </a:lnTo>
                <a:lnTo>
                  <a:pt x="560" y="4052"/>
                </a:lnTo>
                <a:lnTo>
                  <a:pt x="554" y="4069"/>
                </a:lnTo>
                <a:lnTo>
                  <a:pt x="548" y="4091"/>
                </a:lnTo>
                <a:lnTo>
                  <a:pt x="546" y="4111"/>
                </a:lnTo>
                <a:lnTo>
                  <a:pt x="546" y="4131"/>
                </a:lnTo>
                <a:lnTo>
                  <a:pt x="546" y="4151"/>
                </a:lnTo>
                <a:lnTo>
                  <a:pt x="548" y="4170"/>
                </a:lnTo>
                <a:lnTo>
                  <a:pt x="554" y="4190"/>
                </a:lnTo>
                <a:lnTo>
                  <a:pt x="560" y="4210"/>
                </a:lnTo>
                <a:lnTo>
                  <a:pt x="568" y="4229"/>
                </a:lnTo>
                <a:lnTo>
                  <a:pt x="579" y="4246"/>
                </a:lnTo>
                <a:lnTo>
                  <a:pt x="591" y="4266"/>
                </a:lnTo>
                <a:lnTo>
                  <a:pt x="607" y="4280"/>
                </a:lnTo>
                <a:lnTo>
                  <a:pt x="920" y="4592"/>
                </a:lnTo>
                <a:lnTo>
                  <a:pt x="920" y="4592"/>
                </a:lnTo>
                <a:lnTo>
                  <a:pt x="934" y="4609"/>
                </a:lnTo>
                <a:lnTo>
                  <a:pt x="953" y="4620"/>
                </a:lnTo>
                <a:lnTo>
                  <a:pt x="970" y="4631"/>
                </a:lnTo>
                <a:lnTo>
                  <a:pt x="990" y="4640"/>
                </a:lnTo>
                <a:lnTo>
                  <a:pt x="1009" y="4645"/>
                </a:lnTo>
                <a:lnTo>
                  <a:pt x="1029" y="4651"/>
                </a:lnTo>
                <a:lnTo>
                  <a:pt x="1049" y="4654"/>
                </a:lnTo>
                <a:lnTo>
                  <a:pt x="1068" y="4654"/>
                </a:lnTo>
                <a:lnTo>
                  <a:pt x="1088" y="4654"/>
                </a:lnTo>
                <a:lnTo>
                  <a:pt x="1111" y="4651"/>
                </a:lnTo>
                <a:lnTo>
                  <a:pt x="1130" y="4645"/>
                </a:lnTo>
                <a:lnTo>
                  <a:pt x="1150" y="4640"/>
                </a:lnTo>
                <a:lnTo>
                  <a:pt x="1167" y="4631"/>
                </a:lnTo>
                <a:lnTo>
                  <a:pt x="1187" y="4620"/>
                </a:lnTo>
                <a:lnTo>
                  <a:pt x="1204" y="4609"/>
                </a:lnTo>
                <a:lnTo>
                  <a:pt x="1218" y="4592"/>
                </a:lnTo>
                <a:lnTo>
                  <a:pt x="1403" y="4409"/>
                </a:lnTo>
                <a:lnTo>
                  <a:pt x="1403" y="4409"/>
                </a:lnTo>
                <a:lnTo>
                  <a:pt x="1420" y="4395"/>
                </a:lnTo>
                <a:lnTo>
                  <a:pt x="1437" y="4381"/>
                </a:lnTo>
                <a:lnTo>
                  <a:pt x="1457" y="4370"/>
                </a:lnTo>
                <a:lnTo>
                  <a:pt x="1476" y="4358"/>
                </a:lnTo>
                <a:lnTo>
                  <a:pt x="1496" y="4350"/>
                </a:lnTo>
                <a:lnTo>
                  <a:pt x="1519" y="4342"/>
                </a:lnTo>
                <a:lnTo>
                  <a:pt x="1563" y="4333"/>
                </a:lnTo>
                <a:lnTo>
                  <a:pt x="1611" y="4328"/>
                </a:lnTo>
                <a:lnTo>
                  <a:pt x="1634" y="4328"/>
                </a:lnTo>
                <a:lnTo>
                  <a:pt x="1656" y="4330"/>
                </a:lnTo>
                <a:lnTo>
                  <a:pt x="1679" y="4336"/>
                </a:lnTo>
                <a:lnTo>
                  <a:pt x="1701" y="4342"/>
                </a:lnTo>
                <a:lnTo>
                  <a:pt x="1721" y="4347"/>
                </a:lnTo>
                <a:lnTo>
                  <a:pt x="1741" y="4356"/>
                </a:lnTo>
                <a:lnTo>
                  <a:pt x="1965" y="4449"/>
                </a:lnTo>
                <a:lnTo>
                  <a:pt x="1965" y="4449"/>
                </a:lnTo>
                <a:lnTo>
                  <a:pt x="1985" y="4457"/>
                </a:lnTo>
                <a:lnTo>
                  <a:pt x="2005" y="4466"/>
                </a:lnTo>
                <a:lnTo>
                  <a:pt x="2025" y="4477"/>
                </a:lnTo>
                <a:lnTo>
                  <a:pt x="2044" y="4491"/>
                </a:lnTo>
                <a:lnTo>
                  <a:pt x="2061" y="4505"/>
                </a:lnTo>
                <a:lnTo>
                  <a:pt x="2078" y="4522"/>
                </a:lnTo>
                <a:lnTo>
                  <a:pt x="2109" y="4558"/>
                </a:lnTo>
                <a:lnTo>
                  <a:pt x="2132" y="4598"/>
                </a:lnTo>
                <a:lnTo>
                  <a:pt x="2143" y="4617"/>
                </a:lnTo>
                <a:lnTo>
                  <a:pt x="2151" y="4637"/>
                </a:lnTo>
                <a:lnTo>
                  <a:pt x="2157" y="4659"/>
                </a:lnTo>
                <a:lnTo>
                  <a:pt x="2162" y="4682"/>
                </a:lnTo>
                <a:lnTo>
                  <a:pt x="2165" y="4704"/>
                </a:lnTo>
                <a:lnTo>
                  <a:pt x="2168" y="4727"/>
                </a:lnTo>
                <a:lnTo>
                  <a:pt x="2168" y="4986"/>
                </a:lnTo>
                <a:lnTo>
                  <a:pt x="2168" y="4986"/>
                </a:lnTo>
                <a:lnTo>
                  <a:pt x="2168" y="5008"/>
                </a:lnTo>
                <a:lnTo>
                  <a:pt x="2171" y="5028"/>
                </a:lnTo>
                <a:lnTo>
                  <a:pt x="2176" y="5051"/>
                </a:lnTo>
                <a:lnTo>
                  <a:pt x="2185" y="5067"/>
                </a:lnTo>
                <a:lnTo>
                  <a:pt x="2193" y="5087"/>
                </a:lnTo>
                <a:lnTo>
                  <a:pt x="2205" y="5104"/>
                </a:lnTo>
                <a:lnTo>
                  <a:pt x="2216" y="5121"/>
                </a:lnTo>
                <a:lnTo>
                  <a:pt x="2230" y="5135"/>
                </a:lnTo>
                <a:lnTo>
                  <a:pt x="2244" y="5149"/>
                </a:lnTo>
                <a:lnTo>
                  <a:pt x="2261" y="5163"/>
                </a:lnTo>
                <a:lnTo>
                  <a:pt x="2278" y="5171"/>
                </a:lnTo>
                <a:lnTo>
                  <a:pt x="2297" y="5182"/>
                </a:lnTo>
                <a:lnTo>
                  <a:pt x="2317" y="5188"/>
                </a:lnTo>
                <a:lnTo>
                  <a:pt x="2337" y="5194"/>
                </a:lnTo>
                <a:lnTo>
                  <a:pt x="2356" y="5197"/>
                </a:lnTo>
                <a:lnTo>
                  <a:pt x="2379" y="5199"/>
                </a:lnTo>
                <a:lnTo>
                  <a:pt x="2820" y="5199"/>
                </a:lnTo>
                <a:lnTo>
                  <a:pt x="2820" y="5199"/>
                </a:lnTo>
                <a:lnTo>
                  <a:pt x="2843" y="5197"/>
                </a:lnTo>
                <a:lnTo>
                  <a:pt x="2862" y="5194"/>
                </a:lnTo>
                <a:lnTo>
                  <a:pt x="2885" y="5188"/>
                </a:lnTo>
                <a:lnTo>
                  <a:pt x="2905" y="5182"/>
                </a:lnTo>
                <a:lnTo>
                  <a:pt x="2922" y="5171"/>
                </a:lnTo>
                <a:lnTo>
                  <a:pt x="2938" y="5163"/>
                </a:lnTo>
                <a:lnTo>
                  <a:pt x="2955" y="5149"/>
                </a:lnTo>
                <a:lnTo>
                  <a:pt x="2972" y="5135"/>
                </a:lnTo>
                <a:lnTo>
                  <a:pt x="2986" y="5121"/>
                </a:lnTo>
                <a:lnTo>
                  <a:pt x="2998" y="5104"/>
                </a:lnTo>
                <a:lnTo>
                  <a:pt x="3009" y="5087"/>
                </a:lnTo>
                <a:lnTo>
                  <a:pt x="3017" y="5067"/>
                </a:lnTo>
                <a:lnTo>
                  <a:pt x="3023" y="5051"/>
                </a:lnTo>
                <a:lnTo>
                  <a:pt x="3029" y="5028"/>
                </a:lnTo>
                <a:lnTo>
                  <a:pt x="3031" y="5008"/>
                </a:lnTo>
                <a:lnTo>
                  <a:pt x="3034" y="4986"/>
                </a:lnTo>
                <a:lnTo>
                  <a:pt x="3034" y="4727"/>
                </a:lnTo>
                <a:lnTo>
                  <a:pt x="3034" y="4727"/>
                </a:lnTo>
                <a:lnTo>
                  <a:pt x="3034" y="4704"/>
                </a:lnTo>
                <a:lnTo>
                  <a:pt x="3037" y="4682"/>
                </a:lnTo>
                <a:lnTo>
                  <a:pt x="3043" y="4659"/>
                </a:lnTo>
                <a:lnTo>
                  <a:pt x="3048" y="4637"/>
                </a:lnTo>
                <a:lnTo>
                  <a:pt x="3059" y="4617"/>
                </a:lnTo>
                <a:lnTo>
                  <a:pt x="3068" y="4598"/>
                </a:lnTo>
                <a:lnTo>
                  <a:pt x="3093" y="4558"/>
                </a:lnTo>
                <a:lnTo>
                  <a:pt x="3123" y="4522"/>
                </a:lnTo>
                <a:lnTo>
                  <a:pt x="3137" y="4505"/>
                </a:lnTo>
                <a:lnTo>
                  <a:pt x="3157" y="4491"/>
                </a:lnTo>
                <a:lnTo>
                  <a:pt x="3174" y="4477"/>
                </a:lnTo>
                <a:lnTo>
                  <a:pt x="3193" y="4466"/>
                </a:lnTo>
                <a:lnTo>
                  <a:pt x="3213" y="4457"/>
                </a:lnTo>
                <a:lnTo>
                  <a:pt x="3236" y="4449"/>
                </a:lnTo>
                <a:lnTo>
                  <a:pt x="3458" y="4356"/>
                </a:lnTo>
                <a:lnTo>
                  <a:pt x="3458" y="4356"/>
                </a:lnTo>
                <a:lnTo>
                  <a:pt x="3477" y="4347"/>
                </a:lnTo>
                <a:lnTo>
                  <a:pt x="3500" y="4342"/>
                </a:lnTo>
                <a:lnTo>
                  <a:pt x="3522" y="4336"/>
                </a:lnTo>
                <a:lnTo>
                  <a:pt x="3542" y="4330"/>
                </a:lnTo>
                <a:lnTo>
                  <a:pt x="3567" y="4328"/>
                </a:lnTo>
                <a:lnTo>
                  <a:pt x="3590" y="4328"/>
                </a:lnTo>
                <a:lnTo>
                  <a:pt x="3635" y="4333"/>
                </a:lnTo>
                <a:lnTo>
                  <a:pt x="3680" y="4342"/>
                </a:lnTo>
                <a:lnTo>
                  <a:pt x="3702" y="4350"/>
                </a:lnTo>
                <a:lnTo>
                  <a:pt x="3725" y="4358"/>
                </a:lnTo>
                <a:lnTo>
                  <a:pt x="3744" y="4370"/>
                </a:lnTo>
                <a:lnTo>
                  <a:pt x="3761" y="4381"/>
                </a:lnTo>
                <a:lnTo>
                  <a:pt x="3781" y="4395"/>
                </a:lnTo>
                <a:lnTo>
                  <a:pt x="3798" y="4409"/>
                </a:lnTo>
                <a:lnTo>
                  <a:pt x="3981" y="4592"/>
                </a:lnTo>
                <a:lnTo>
                  <a:pt x="3981" y="4592"/>
                </a:lnTo>
                <a:lnTo>
                  <a:pt x="3998" y="4609"/>
                </a:lnTo>
                <a:lnTo>
                  <a:pt x="4015" y="4620"/>
                </a:lnTo>
                <a:lnTo>
                  <a:pt x="4031" y="4631"/>
                </a:lnTo>
                <a:lnTo>
                  <a:pt x="4051" y="4640"/>
                </a:lnTo>
                <a:lnTo>
                  <a:pt x="4071" y="4645"/>
                </a:lnTo>
                <a:lnTo>
                  <a:pt x="4090" y="4651"/>
                </a:lnTo>
                <a:lnTo>
                  <a:pt x="4110" y="4654"/>
                </a:lnTo>
                <a:lnTo>
                  <a:pt x="4130" y="4654"/>
                </a:lnTo>
                <a:lnTo>
                  <a:pt x="4152" y="4654"/>
                </a:lnTo>
                <a:lnTo>
                  <a:pt x="4172" y="4651"/>
                </a:lnTo>
                <a:lnTo>
                  <a:pt x="4192" y="4645"/>
                </a:lnTo>
                <a:lnTo>
                  <a:pt x="4211" y="4640"/>
                </a:lnTo>
                <a:lnTo>
                  <a:pt x="4231" y="4631"/>
                </a:lnTo>
                <a:lnTo>
                  <a:pt x="4248" y="4620"/>
                </a:lnTo>
                <a:lnTo>
                  <a:pt x="4265" y="4609"/>
                </a:lnTo>
                <a:lnTo>
                  <a:pt x="4282" y="4592"/>
                </a:lnTo>
                <a:lnTo>
                  <a:pt x="4594" y="4280"/>
                </a:lnTo>
                <a:lnTo>
                  <a:pt x="4594" y="4280"/>
                </a:lnTo>
                <a:lnTo>
                  <a:pt x="4608" y="4266"/>
                </a:lnTo>
                <a:lnTo>
                  <a:pt x="4622" y="4246"/>
                </a:lnTo>
                <a:lnTo>
                  <a:pt x="4630" y="4229"/>
                </a:lnTo>
                <a:lnTo>
                  <a:pt x="4639" y="4210"/>
                </a:lnTo>
                <a:lnTo>
                  <a:pt x="4647" y="4190"/>
                </a:lnTo>
                <a:lnTo>
                  <a:pt x="4653" y="4170"/>
                </a:lnTo>
                <a:lnTo>
                  <a:pt x="4656" y="4151"/>
                </a:lnTo>
                <a:lnTo>
                  <a:pt x="4656" y="4131"/>
                </a:lnTo>
                <a:lnTo>
                  <a:pt x="4656" y="4111"/>
                </a:lnTo>
                <a:lnTo>
                  <a:pt x="4653" y="4091"/>
                </a:lnTo>
                <a:lnTo>
                  <a:pt x="4647" y="4069"/>
                </a:lnTo>
                <a:lnTo>
                  <a:pt x="4639" y="4052"/>
                </a:lnTo>
                <a:lnTo>
                  <a:pt x="4630" y="4032"/>
                </a:lnTo>
                <a:lnTo>
                  <a:pt x="4622" y="4013"/>
                </a:lnTo>
                <a:lnTo>
                  <a:pt x="4608" y="3996"/>
                </a:lnTo>
                <a:lnTo>
                  <a:pt x="4594" y="3982"/>
                </a:lnTo>
                <a:lnTo>
                  <a:pt x="4408" y="3796"/>
                </a:lnTo>
                <a:lnTo>
                  <a:pt x="4408" y="3796"/>
                </a:lnTo>
                <a:lnTo>
                  <a:pt x="4394" y="3779"/>
                </a:lnTo>
                <a:lnTo>
                  <a:pt x="4380" y="3762"/>
                </a:lnTo>
                <a:lnTo>
                  <a:pt x="4369" y="3743"/>
                </a:lnTo>
                <a:lnTo>
                  <a:pt x="4358" y="3723"/>
                </a:lnTo>
                <a:lnTo>
                  <a:pt x="4349" y="3703"/>
                </a:lnTo>
                <a:lnTo>
                  <a:pt x="4343" y="3681"/>
                </a:lnTo>
                <a:lnTo>
                  <a:pt x="4332" y="3636"/>
                </a:lnTo>
                <a:lnTo>
                  <a:pt x="4329" y="3588"/>
                </a:lnTo>
                <a:lnTo>
                  <a:pt x="4329" y="3566"/>
                </a:lnTo>
                <a:lnTo>
                  <a:pt x="4332" y="3543"/>
                </a:lnTo>
                <a:lnTo>
                  <a:pt x="4335" y="3521"/>
                </a:lnTo>
                <a:lnTo>
                  <a:pt x="4341" y="3498"/>
                </a:lnTo>
                <a:lnTo>
                  <a:pt x="4349" y="3478"/>
                </a:lnTo>
                <a:lnTo>
                  <a:pt x="4358" y="3459"/>
                </a:lnTo>
                <a:lnTo>
                  <a:pt x="4450" y="3234"/>
                </a:lnTo>
                <a:lnTo>
                  <a:pt x="4450" y="3234"/>
                </a:lnTo>
                <a:lnTo>
                  <a:pt x="4456" y="3214"/>
                </a:lnTo>
                <a:lnTo>
                  <a:pt x="4467" y="3194"/>
                </a:lnTo>
                <a:lnTo>
                  <a:pt x="4478" y="3175"/>
                </a:lnTo>
                <a:lnTo>
                  <a:pt x="4493" y="3155"/>
                </a:lnTo>
                <a:lnTo>
                  <a:pt x="4507" y="3138"/>
                </a:lnTo>
                <a:lnTo>
                  <a:pt x="4521" y="3121"/>
                </a:lnTo>
                <a:lnTo>
                  <a:pt x="4557" y="3090"/>
                </a:lnTo>
                <a:lnTo>
                  <a:pt x="4597" y="3068"/>
                </a:lnTo>
                <a:lnTo>
                  <a:pt x="4616" y="3057"/>
                </a:lnTo>
                <a:lnTo>
                  <a:pt x="4639" y="3048"/>
                </a:lnTo>
                <a:lnTo>
                  <a:pt x="4661" y="3043"/>
                </a:lnTo>
                <a:lnTo>
                  <a:pt x="4681" y="3037"/>
                </a:lnTo>
                <a:lnTo>
                  <a:pt x="4703" y="3034"/>
                </a:lnTo>
                <a:lnTo>
                  <a:pt x="4726" y="3031"/>
                </a:lnTo>
                <a:lnTo>
                  <a:pt x="4987" y="3031"/>
                </a:lnTo>
                <a:lnTo>
                  <a:pt x="4987" y="3031"/>
                </a:lnTo>
                <a:lnTo>
                  <a:pt x="5007" y="3031"/>
                </a:lnTo>
                <a:lnTo>
                  <a:pt x="5029" y="3029"/>
                </a:lnTo>
                <a:lnTo>
                  <a:pt x="5049" y="3023"/>
                </a:lnTo>
                <a:lnTo>
                  <a:pt x="5069" y="3015"/>
                </a:lnTo>
                <a:lnTo>
                  <a:pt x="5089" y="3006"/>
                </a:lnTo>
                <a:lnTo>
                  <a:pt x="5106" y="2995"/>
                </a:lnTo>
                <a:lnTo>
                  <a:pt x="5123" y="2984"/>
                </a:lnTo>
                <a:lnTo>
                  <a:pt x="5137" y="2970"/>
                </a:lnTo>
                <a:lnTo>
                  <a:pt x="5151" y="2956"/>
                </a:lnTo>
                <a:lnTo>
                  <a:pt x="5162" y="2939"/>
                </a:lnTo>
                <a:lnTo>
                  <a:pt x="5173" y="2922"/>
                </a:lnTo>
                <a:lnTo>
                  <a:pt x="5182" y="2902"/>
                </a:lnTo>
                <a:lnTo>
                  <a:pt x="5190" y="2882"/>
                </a:lnTo>
                <a:lnTo>
                  <a:pt x="5196" y="2863"/>
                </a:lnTo>
                <a:lnTo>
                  <a:pt x="5198" y="2843"/>
                </a:lnTo>
                <a:lnTo>
                  <a:pt x="5198" y="2820"/>
                </a:lnTo>
                <a:lnTo>
                  <a:pt x="5198" y="2379"/>
                </a:lnTo>
                <a:lnTo>
                  <a:pt x="5198" y="2379"/>
                </a:lnTo>
                <a:lnTo>
                  <a:pt x="5198" y="2357"/>
                </a:lnTo>
                <a:lnTo>
                  <a:pt x="5196" y="2337"/>
                </a:lnTo>
                <a:lnTo>
                  <a:pt x="5190" y="2314"/>
                </a:lnTo>
                <a:lnTo>
                  <a:pt x="5182" y="2295"/>
                </a:lnTo>
                <a:lnTo>
                  <a:pt x="5173" y="2278"/>
                </a:lnTo>
                <a:lnTo>
                  <a:pt x="5162" y="2261"/>
                </a:lnTo>
                <a:lnTo>
                  <a:pt x="5151" y="2244"/>
                </a:lnTo>
                <a:lnTo>
                  <a:pt x="5137" y="2227"/>
                </a:lnTo>
                <a:lnTo>
                  <a:pt x="5123" y="2216"/>
                </a:lnTo>
                <a:lnTo>
                  <a:pt x="5106" y="2202"/>
                </a:lnTo>
                <a:lnTo>
                  <a:pt x="5089" y="2190"/>
                </a:lnTo>
                <a:lnTo>
                  <a:pt x="5069" y="2182"/>
                </a:lnTo>
                <a:lnTo>
                  <a:pt x="5049" y="2176"/>
                </a:lnTo>
                <a:lnTo>
                  <a:pt x="5029" y="2171"/>
                </a:lnTo>
                <a:lnTo>
                  <a:pt x="5007" y="2168"/>
                </a:lnTo>
                <a:lnTo>
                  <a:pt x="4987" y="2165"/>
                </a:lnTo>
                <a:close/>
                <a:moveTo>
                  <a:pt x="2601" y="3875"/>
                </a:moveTo>
                <a:lnTo>
                  <a:pt x="2601" y="3875"/>
                </a:lnTo>
                <a:lnTo>
                  <a:pt x="2534" y="3872"/>
                </a:lnTo>
                <a:lnTo>
                  <a:pt x="2469" y="3869"/>
                </a:lnTo>
                <a:lnTo>
                  <a:pt x="2407" y="3861"/>
                </a:lnTo>
                <a:lnTo>
                  <a:pt x="2342" y="3850"/>
                </a:lnTo>
                <a:lnTo>
                  <a:pt x="2280" y="3836"/>
                </a:lnTo>
                <a:lnTo>
                  <a:pt x="2221" y="3819"/>
                </a:lnTo>
                <a:lnTo>
                  <a:pt x="2162" y="3796"/>
                </a:lnTo>
                <a:lnTo>
                  <a:pt x="2103" y="3774"/>
                </a:lnTo>
                <a:lnTo>
                  <a:pt x="2047" y="3748"/>
                </a:lnTo>
                <a:lnTo>
                  <a:pt x="1991" y="3720"/>
                </a:lnTo>
                <a:lnTo>
                  <a:pt x="1937" y="3689"/>
                </a:lnTo>
                <a:lnTo>
                  <a:pt x="1887" y="3656"/>
                </a:lnTo>
                <a:lnTo>
                  <a:pt x="1836" y="3622"/>
                </a:lnTo>
                <a:lnTo>
                  <a:pt x="1789" y="3583"/>
                </a:lnTo>
                <a:lnTo>
                  <a:pt x="1743" y="3543"/>
                </a:lnTo>
                <a:lnTo>
                  <a:pt x="1698" y="3501"/>
                </a:lnTo>
                <a:lnTo>
                  <a:pt x="1656" y="3456"/>
                </a:lnTo>
                <a:lnTo>
                  <a:pt x="1617" y="3411"/>
                </a:lnTo>
                <a:lnTo>
                  <a:pt x="1577" y="3363"/>
                </a:lnTo>
                <a:lnTo>
                  <a:pt x="1544" y="3313"/>
                </a:lnTo>
                <a:lnTo>
                  <a:pt x="1510" y="3262"/>
                </a:lnTo>
                <a:lnTo>
                  <a:pt x="1479" y="3209"/>
                </a:lnTo>
                <a:lnTo>
                  <a:pt x="1451" y="3152"/>
                </a:lnTo>
                <a:lnTo>
                  <a:pt x="1426" y="3096"/>
                </a:lnTo>
                <a:lnTo>
                  <a:pt x="1403" y="3037"/>
                </a:lnTo>
                <a:lnTo>
                  <a:pt x="1381" y="2978"/>
                </a:lnTo>
                <a:lnTo>
                  <a:pt x="1364" y="2919"/>
                </a:lnTo>
                <a:lnTo>
                  <a:pt x="1350" y="2857"/>
                </a:lnTo>
                <a:lnTo>
                  <a:pt x="1338" y="2792"/>
                </a:lnTo>
                <a:lnTo>
                  <a:pt x="1330" y="2730"/>
                </a:lnTo>
                <a:lnTo>
                  <a:pt x="1327" y="2666"/>
                </a:lnTo>
                <a:lnTo>
                  <a:pt x="1324" y="2598"/>
                </a:lnTo>
                <a:lnTo>
                  <a:pt x="1324" y="2598"/>
                </a:lnTo>
                <a:lnTo>
                  <a:pt x="1327" y="2533"/>
                </a:lnTo>
                <a:lnTo>
                  <a:pt x="1330" y="2469"/>
                </a:lnTo>
                <a:lnTo>
                  <a:pt x="1338" y="2404"/>
                </a:lnTo>
                <a:lnTo>
                  <a:pt x="1350" y="2343"/>
                </a:lnTo>
                <a:lnTo>
                  <a:pt x="1364" y="2281"/>
                </a:lnTo>
                <a:lnTo>
                  <a:pt x="1381" y="2219"/>
                </a:lnTo>
                <a:lnTo>
                  <a:pt x="1403" y="2160"/>
                </a:lnTo>
                <a:lnTo>
                  <a:pt x="1426" y="2103"/>
                </a:lnTo>
                <a:lnTo>
                  <a:pt x="1451" y="2047"/>
                </a:lnTo>
                <a:lnTo>
                  <a:pt x="1479" y="1991"/>
                </a:lnTo>
                <a:lnTo>
                  <a:pt x="1510" y="1937"/>
                </a:lnTo>
                <a:lnTo>
                  <a:pt x="1544" y="1887"/>
                </a:lnTo>
                <a:lnTo>
                  <a:pt x="1577" y="1836"/>
                </a:lnTo>
                <a:lnTo>
                  <a:pt x="1617" y="1789"/>
                </a:lnTo>
                <a:lnTo>
                  <a:pt x="1656" y="1741"/>
                </a:lnTo>
                <a:lnTo>
                  <a:pt x="1698" y="1696"/>
                </a:lnTo>
                <a:lnTo>
                  <a:pt x="1743" y="1653"/>
                </a:lnTo>
                <a:lnTo>
                  <a:pt x="1789" y="1614"/>
                </a:lnTo>
                <a:lnTo>
                  <a:pt x="1836" y="1577"/>
                </a:lnTo>
                <a:lnTo>
                  <a:pt x="1887" y="1541"/>
                </a:lnTo>
                <a:lnTo>
                  <a:pt x="1937" y="1507"/>
                </a:lnTo>
                <a:lnTo>
                  <a:pt x="1991" y="1476"/>
                </a:lnTo>
                <a:lnTo>
                  <a:pt x="2047" y="1448"/>
                </a:lnTo>
                <a:lnTo>
                  <a:pt x="2103" y="1423"/>
                </a:lnTo>
                <a:lnTo>
                  <a:pt x="2162" y="1401"/>
                </a:lnTo>
                <a:lnTo>
                  <a:pt x="2221" y="1381"/>
                </a:lnTo>
                <a:lnTo>
                  <a:pt x="2280" y="1364"/>
                </a:lnTo>
                <a:lnTo>
                  <a:pt x="2342" y="1350"/>
                </a:lnTo>
                <a:lnTo>
                  <a:pt x="2407" y="1338"/>
                </a:lnTo>
                <a:lnTo>
                  <a:pt x="2469" y="1330"/>
                </a:lnTo>
                <a:lnTo>
                  <a:pt x="2534" y="1324"/>
                </a:lnTo>
                <a:lnTo>
                  <a:pt x="2601" y="1324"/>
                </a:lnTo>
                <a:lnTo>
                  <a:pt x="2601" y="1324"/>
                </a:lnTo>
                <a:lnTo>
                  <a:pt x="2666" y="1324"/>
                </a:lnTo>
                <a:lnTo>
                  <a:pt x="2731" y="1330"/>
                </a:lnTo>
                <a:lnTo>
                  <a:pt x="2795" y="1338"/>
                </a:lnTo>
                <a:lnTo>
                  <a:pt x="2857" y="1350"/>
                </a:lnTo>
                <a:lnTo>
                  <a:pt x="2919" y="1364"/>
                </a:lnTo>
                <a:lnTo>
                  <a:pt x="2981" y="1381"/>
                </a:lnTo>
                <a:lnTo>
                  <a:pt x="3040" y="1401"/>
                </a:lnTo>
                <a:lnTo>
                  <a:pt x="3096" y="1423"/>
                </a:lnTo>
                <a:lnTo>
                  <a:pt x="3151" y="1448"/>
                </a:lnTo>
                <a:lnTo>
                  <a:pt x="3207" y="1476"/>
                </a:lnTo>
                <a:lnTo>
                  <a:pt x="3261" y="1507"/>
                </a:lnTo>
                <a:lnTo>
                  <a:pt x="3312" y="1541"/>
                </a:lnTo>
                <a:lnTo>
                  <a:pt x="3362" y="1577"/>
                </a:lnTo>
                <a:lnTo>
                  <a:pt x="3410" y="1614"/>
                </a:lnTo>
                <a:lnTo>
                  <a:pt x="3458" y="1653"/>
                </a:lnTo>
                <a:lnTo>
                  <a:pt x="3503" y="1696"/>
                </a:lnTo>
                <a:lnTo>
                  <a:pt x="3545" y="1741"/>
                </a:lnTo>
                <a:lnTo>
                  <a:pt x="3584" y="1789"/>
                </a:lnTo>
                <a:lnTo>
                  <a:pt x="3621" y="1836"/>
                </a:lnTo>
                <a:lnTo>
                  <a:pt x="3657" y="1887"/>
                </a:lnTo>
                <a:lnTo>
                  <a:pt x="3691" y="1937"/>
                </a:lnTo>
                <a:lnTo>
                  <a:pt x="3722" y="1991"/>
                </a:lnTo>
                <a:lnTo>
                  <a:pt x="3750" y="2047"/>
                </a:lnTo>
                <a:lnTo>
                  <a:pt x="3775" y="2103"/>
                </a:lnTo>
                <a:lnTo>
                  <a:pt x="3798" y="2160"/>
                </a:lnTo>
                <a:lnTo>
                  <a:pt x="3817" y="2219"/>
                </a:lnTo>
                <a:lnTo>
                  <a:pt x="3834" y="2281"/>
                </a:lnTo>
                <a:lnTo>
                  <a:pt x="3849" y="2343"/>
                </a:lnTo>
                <a:lnTo>
                  <a:pt x="3860" y="2404"/>
                </a:lnTo>
                <a:lnTo>
                  <a:pt x="3868" y="2469"/>
                </a:lnTo>
                <a:lnTo>
                  <a:pt x="3874" y="2533"/>
                </a:lnTo>
                <a:lnTo>
                  <a:pt x="3874" y="2598"/>
                </a:lnTo>
                <a:lnTo>
                  <a:pt x="3874" y="2598"/>
                </a:lnTo>
                <a:lnTo>
                  <a:pt x="3874" y="2666"/>
                </a:lnTo>
                <a:lnTo>
                  <a:pt x="3868" y="2730"/>
                </a:lnTo>
                <a:lnTo>
                  <a:pt x="3860" y="2792"/>
                </a:lnTo>
                <a:lnTo>
                  <a:pt x="3849" y="2857"/>
                </a:lnTo>
                <a:lnTo>
                  <a:pt x="3834" y="2919"/>
                </a:lnTo>
                <a:lnTo>
                  <a:pt x="3817" y="2978"/>
                </a:lnTo>
                <a:lnTo>
                  <a:pt x="3798" y="3037"/>
                </a:lnTo>
                <a:lnTo>
                  <a:pt x="3775" y="3096"/>
                </a:lnTo>
                <a:lnTo>
                  <a:pt x="3750" y="3152"/>
                </a:lnTo>
                <a:lnTo>
                  <a:pt x="3722" y="3209"/>
                </a:lnTo>
                <a:lnTo>
                  <a:pt x="3691" y="3262"/>
                </a:lnTo>
                <a:lnTo>
                  <a:pt x="3657" y="3313"/>
                </a:lnTo>
                <a:lnTo>
                  <a:pt x="3621" y="3363"/>
                </a:lnTo>
                <a:lnTo>
                  <a:pt x="3584" y="3411"/>
                </a:lnTo>
                <a:lnTo>
                  <a:pt x="3545" y="3456"/>
                </a:lnTo>
                <a:lnTo>
                  <a:pt x="3503" y="3501"/>
                </a:lnTo>
                <a:lnTo>
                  <a:pt x="3458" y="3543"/>
                </a:lnTo>
                <a:lnTo>
                  <a:pt x="3410" y="3583"/>
                </a:lnTo>
                <a:lnTo>
                  <a:pt x="3362" y="3622"/>
                </a:lnTo>
                <a:lnTo>
                  <a:pt x="3312" y="3656"/>
                </a:lnTo>
                <a:lnTo>
                  <a:pt x="3261" y="3689"/>
                </a:lnTo>
                <a:lnTo>
                  <a:pt x="3207" y="3720"/>
                </a:lnTo>
                <a:lnTo>
                  <a:pt x="3151" y="3748"/>
                </a:lnTo>
                <a:lnTo>
                  <a:pt x="3096" y="3774"/>
                </a:lnTo>
                <a:lnTo>
                  <a:pt x="3040" y="3796"/>
                </a:lnTo>
                <a:lnTo>
                  <a:pt x="2981" y="3819"/>
                </a:lnTo>
                <a:lnTo>
                  <a:pt x="2919" y="3836"/>
                </a:lnTo>
                <a:lnTo>
                  <a:pt x="2857" y="3850"/>
                </a:lnTo>
                <a:lnTo>
                  <a:pt x="2795" y="3861"/>
                </a:lnTo>
                <a:lnTo>
                  <a:pt x="2731" y="3869"/>
                </a:lnTo>
                <a:lnTo>
                  <a:pt x="2666" y="3872"/>
                </a:lnTo>
                <a:lnTo>
                  <a:pt x="2601" y="3875"/>
                </a:lnTo>
                <a:close/>
              </a:path>
            </a:pathLst>
          </a:custGeom>
          <a:solidFill>
            <a:schemeClr val="accent6"/>
          </a:solidFill>
          <a:ln>
            <a:noFill/>
          </a:ln>
          <a:effectLst/>
        </p:spPr>
        <p:txBody>
          <a:bodyPr wrap="none" anchor="ctr"/>
          <a:lstStyle/>
          <a:p>
            <a:endParaRPr lang="en-US"/>
          </a:p>
        </p:txBody>
      </p:sp>
      <p:sp>
        <p:nvSpPr>
          <p:cNvPr id="7" name="TextBox 6">
            <a:extLst>
              <a:ext uri="{FF2B5EF4-FFF2-40B4-BE49-F238E27FC236}">
                <a16:creationId xmlns:a16="http://schemas.microsoft.com/office/drawing/2014/main" id="{9C9D81E1-7FA0-449D-AFCC-2BF294C2AB09}"/>
              </a:ext>
            </a:extLst>
          </p:cNvPr>
          <p:cNvSpPr txBox="1"/>
          <p:nvPr/>
        </p:nvSpPr>
        <p:spPr>
          <a:xfrm>
            <a:off x="3533610" y="757765"/>
            <a:ext cx="5367534" cy="584775"/>
          </a:xfrm>
          <a:prstGeom prst="rect">
            <a:avLst/>
          </a:prstGeom>
          <a:noFill/>
        </p:spPr>
        <p:txBody>
          <a:bodyPr wrap="square" rtlCol="0">
            <a:spAutoFit/>
          </a:bodyPr>
          <a:lstStyle/>
          <a:p>
            <a:pPr algn="ctr"/>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PREDICTIVE ANALYSIS</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8" name="7 CuadroTexto">
            <a:extLst>
              <a:ext uri="{FF2B5EF4-FFF2-40B4-BE49-F238E27FC236}">
                <a16:creationId xmlns:a16="http://schemas.microsoft.com/office/drawing/2014/main" id="{2D01DA17-9BD6-4037-8A9A-65021A02BE99}"/>
              </a:ext>
            </a:extLst>
          </p:cNvPr>
          <p:cNvSpPr txBox="1"/>
          <p:nvPr/>
        </p:nvSpPr>
        <p:spPr>
          <a:xfrm>
            <a:off x="3284734" y="1187917"/>
            <a:ext cx="5865285" cy="683905"/>
          </a:xfrm>
          <a:prstGeom prst="rect">
            <a:avLst/>
          </a:prstGeom>
          <a:noFill/>
        </p:spPr>
        <p:txBody>
          <a:bodyPr wrap="square">
            <a:spAutoFit/>
          </a:bodyPr>
          <a:lstStyle/>
          <a:p>
            <a:pPr algn="ctr">
              <a:lnSpc>
                <a:spcPts val="1600"/>
              </a:lnSpc>
              <a:defRPr/>
            </a:pPr>
            <a:endParaRPr lang="en-US" sz="1000" dirty="0">
              <a:solidFill>
                <a:schemeClr val="bg1">
                  <a:lumMod val="50000"/>
                </a:schemeClr>
              </a:solidFill>
              <a:latin typeface="Lato" charset="0"/>
              <a:ea typeface="Lato" charset="0"/>
              <a:cs typeface="Lato" charset="0"/>
            </a:endParaRPr>
          </a:p>
          <a:p>
            <a:pPr algn="ctr">
              <a:lnSpc>
                <a:spcPts val="1600"/>
              </a:lnSpc>
              <a:defRPr/>
            </a:pPr>
            <a:r>
              <a:rPr lang="en-US" sz="1000" dirty="0">
                <a:solidFill>
                  <a:schemeClr val="bg1">
                    <a:lumMod val="50000"/>
                  </a:schemeClr>
                </a:solidFill>
                <a:latin typeface="Lato" charset="0"/>
                <a:ea typeface="Lato" charset="0"/>
                <a:cs typeface="Lato" charset="0"/>
              </a:rPr>
              <a:t>We used machine learning to create a predictive model for this data. Based on that model these are our observations.</a:t>
            </a:r>
          </a:p>
        </p:txBody>
      </p:sp>
      <p:grpSp>
        <p:nvGrpSpPr>
          <p:cNvPr id="9" name="Group 8">
            <a:extLst>
              <a:ext uri="{FF2B5EF4-FFF2-40B4-BE49-F238E27FC236}">
                <a16:creationId xmlns:a16="http://schemas.microsoft.com/office/drawing/2014/main" id="{22CFF41F-2742-427C-8C76-631F4C2D5111}"/>
              </a:ext>
            </a:extLst>
          </p:cNvPr>
          <p:cNvGrpSpPr/>
          <p:nvPr/>
        </p:nvGrpSpPr>
        <p:grpSpPr>
          <a:xfrm>
            <a:off x="8901143" y="2369918"/>
            <a:ext cx="3005721" cy="1235854"/>
            <a:chOff x="2171093" y="2676161"/>
            <a:chExt cx="3005721" cy="1235854"/>
          </a:xfrm>
        </p:grpSpPr>
        <p:sp>
          <p:nvSpPr>
            <p:cNvPr id="10" name="TextBox 9">
              <a:extLst>
                <a:ext uri="{FF2B5EF4-FFF2-40B4-BE49-F238E27FC236}">
                  <a16:creationId xmlns:a16="http://schemas.microsoft.com/office/drawing/2014/main" id="{4FEE3B9D-0332-465D-8E19-D1E304A0C1BF}"/>
                </a:ext>
              </a:extLst>
            </p:cNvPr>
            <p:cNvSpPr txBox="1"/>
            <p:nvPr/>
          </p:nvSpPr>
          <p:spPr>
            <a:xfrm>
              <a:off x="2171093" y="2676161"/>
              <a:ext cx="3005721"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LOGISTICAL REGRESSION</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1" name="7 CuadroTexto">
              <a:extLst>
                <a:ext uri="{FF2B5EF4-FFF2-40B4-BE49-F238E27FC236}">
                  <a16:creationId xmlns:a16="http://schemas.microsoft.com/office/drawing/2014/main" id="{E060F10D-682C-4C6B-9FF4-2889BB4184F7}"/>
                </a:ext>
              </a:extLst>
            </p:cNvPr>
            <p:cNvSpPr txBox="1"/>
            <p:nvPr/>
          </p:nvSpPr>
          <p:spPr>
            <a:xfrm>
              <a:off x="2176439" y="3003240"/>
              <a:ext cx="2803730" cy="908775"/>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To ensure the previous model’s accuracy we compared the same cleaned data using logistical regression. The cleaned data was winnowed down to 1086 rows and 5 columns. Our resulting accuracy score was 99.69%</a:t>
              </a:r>
            </a:p>
          </p:txBody>
        </p:sp>
      </p:grpSp>
      <p:grpSp>
        <p:nvGrpSpPr>
          <p:cNvPr id="12" name="Group 11">
            <a:extLst>
              <a:ext uri="{FF2B5EF4-FFF2-40B4-BE49-F238E27FC236}">
                <a16:creationId xmlns:a16="http://schemas.microsoft.com/office/drawing/2014/main" id="{C4A46DCC-78B7-413B-A56A-0BB06953257A}"/>
              </a:ext>
            </a:extLst>
          </p:cNvPr>
          <p:cNvGrpSpPr/>
          <p:nvPr/>
        </p:nvGrpSpPr>
        <p:grpSpPr>
          <a:xfrm>
            <a:off x="8901144" y="4051185"/>
            <a:ext cx="2809075" cy="1069142"/>
            <a:chOff x="2171094" y="2676161"/>
            <a:chExt cx="2809075" cy="1069142"/>
          </a:xfrm>
        </p:grpSpPr>
        <p:sp>
          <p:nvSpPr>
            <p:cNvPr id="13" name="TextBox 12">
              <a:extLst>
                <a:ext uri="{FF2B5EF4-FFF2-40B4-BE49-F238E27FC236}">
                  <a16:creationId xmlns:a16="http://schemas.microsoft.com/office/drawing/2014/main" id="{1DD07C94-3A8D-4886-A1AF-0F6513A3EF10}"/>
                </a:ext>
              </a:extLst>
            </p:cNvPr>
            <p:cNvSpPr txBox="1"/>
            <p:nvPr/>
          </p:nvSpPr>
          <p:spPr>
            <a:xfrm>
              <a:off x="2171094" y="2676161"/>
              <a:ext cx="2238804" cy="338554"/>
            </a:xfrm>
            <a:prstGeom prst="rect">
              <a:avLst/>
            </a:prstGeom>
            <a:noFill/>
          </p:spPr>
          <p:txBody>
            <a:bodyPr wrap="square" rtlCol="0">
              <a:spAutoFit/>
            </a:bodyPr>
            <a:lstStyle/>
            <a:p>
              <a:r>
                <a:rPr lang="id-ID" sz="1600" b="1" dirty="0">
                  <a:solidFill>
                    <a:schemeClr val="tx1">
                      <a:lumMod val="75000"/>
                      <a:lumOff val="25000"/>
                    </a:schemeClr>
                  </a:solidFill>
                  <a:latin typeface="Montserrat SemiBold" panose="00000700000000000000" pitchFamily="50" charset="0"/>
                  <a:ea typeface="Lato" charset="0"/>
                  <a:cs typeface="Lato" charset="0"/>
                </a:rPr>
                <a:t>DECISION TREE</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4" name="7 CuadroTexto">
              <a:extLst>
                <a:ext uri="{FF2B5EF4-FFF2-40B4-BE49-F238E27FC236}">
                  <a16:creationId xmlns:a16="http://schemas.microsoft.com/office/drawing/2014/main" id="{43F229D1-0ED4-496D-882A-3132F2FCB9BD}"/>
                </a:ext>
              </a:extLst>
            </p:cNvPr>
            <p:cNvSpPr txBox="1"/>
            <p:nvPr/>
          </p:nvSpPr>
          <p:spPr>
            <a:xfrm>
              <a:off x="2176439" y="3003240"/>
              <a:ext cx="2803730" cy="742063"/>
            </a:xfrm>
            <a:prstGeom prst="rect">
              <a:avLst/>
            </a:prstGeom>
            <a:noFill/>
          </p:spPr>
          <p:txBody>
            <a:bodyPr wrap="square">
              <a:spAutoFit/>
            </a:bodyPr>
            <a:lstStyle/>
            <a:p>
              <a:pPr>
                <a:lnSpc>
                  <a:spcPts val="1280"/>
                </a:lnSpc>
                <a:defRPr/>
              </a:pPr>
              <a:r>
                <a:rPr lang="en-US" sz="900" dirty="0">
                  <a:solidFill>
                    <a:schemeClr val="bg1">
                      <a:lumMod val="50000"/>
                    </a:schemeClr>
                  </a:solidFill>
                  <a:latin typeface="Lato" charset="0"/>
                  <a:ea typeface="Lato" charset="0"/>
                  <a:cs typeface="Lato" charset="0"/>
                </a:rPr>
                <a:t>As an extra layer of predictive assurance, we ran a Decision Tree model. The same cleaned data of 1086 rows and 5 columns were used in this model and yielded a 100% accuracy evaluation.</a:t>
              </a:r>
            </a:p>
          </p:txBody>
        </p:sp>
      </p:grpSp>
      <p:grpSp>
        <p:nvGrpSpPr>
          <p:cNvPr id="15" name="Group 14">
            <a:extLst>
              <a:ext uri="{FF2B5EF4-FFF2-40B4-BE49-F238E27FC236}">
                <a16:creationId xmlns:a16="http://schemas.microsoft.com/office/drawing/2014/main" id="{C105661A-671D-491B-969C-F968855B27C4}"/>
              </a:ext>
            </a:extLst>
          </p:cNvPr>
          <p:cNvGrpSpPr/>
          <p:nvPr/>
        </p:nvGrpSpPr>
        <p:grpSpPr>
          <a:xfrm>
            <a:off x="1230496" y="4730883"/>
            <a:ext cx="2303114" cy="907110"/>
            <a:chOff x="2538313" y="2676161"/>
            <a:chExt cx="2303114" cy="907110"/>
          </a:xfrm>
        </p:grpSpPr>
        <p:sp>
          <p:nvSpPr>
            <p:cNvPr id="16" name="TextBox 15">
              <a:extLst>
                <a:ext uri="{FF2B5EF4-FFF2-40B4-BE49-F238E27FC236}">
                  <a16:creationId xmlns:a16="http://schemas.microsoft.com/office/drawing/2014/main" id="{48151BE7-257D-4BC9-A0AF-DB63407881E7}"/>
                </a:ext>
              </a:extLst>
            </p:cNvPr>
            <p:cNvSpPr txBox="1"/>
            <p:nvPr/>
          </p:nvSpPr>
          <p:spPr>
            <a:xfrm>
              <a:off x="2538313" y="2676161"/>
              <a:ext cx="2303114" cy="338554"/>
            </a:xfrm>
            <a:prstGeom prst="rect">
              <a:avLst/>
            </a:prstGeom>
            <a:noFill/>
          </p:spPr>
          <p:txBody>
            <a:bodyPr wrap="square" rtlCol="0">
              <a:spAutoFit/>
            </a:bodyPr>
            <a:lstStyle/>
            <a:p>
              <a:pPr algn="r"/>
              <a:r>
                <a:rPr lang="id-ID" sz="1600" b="1" dirty="0">
                  <a:solidFill>
                    <a:schemeClr val="tx1">
                      <a:lumMod val="75000"/>
                      <a:lumOff val="25000"/>
                    </a:schemeClr>
                  </a:solidFill>
                  <a:latin typeface="Montserrat SemiBold" panose="00000700000000000000" pitchFamily="50" charset="0"/>
                  <a:ea typeface="Lato" charset="0"/>
                  <a:cs typeface="Lato" charset="0"/>
                </a:rPr>
                <a:t>STANDARD SCALAR</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17" name="7 CuadroTexto">
              <a:extLst>
                <a:ext uri="{FF2B5EF4-FFF2-40B4-BE49-F238E27FC236}">
                  <a16:creationId xmlns:a16="http://schemas.microsoft.com/office/drawing/2014/main" id="{D943F4B7-3B6E-43A2-B7A4-3FEA54673A00}"/>
                </a:ext>
              </a:extLst>
            </p:cNvPr>
            <p:cNvSpPr txBox="1"/>
            <p:nvPr/>
          </p:nvSpPr>
          <p:spPr>
            <a:xfrm>
              <a:off x="2873973" y="3003240"/>
              <a:ext cx="1967454" cy="580031"/>
            </a:xfrm>
            <a:prstGeom prst="rect">
              <a:avLst/>
            </a:prstGeom>
            <a:noFill/>
          </p:spPr>
          <p:txBody>
            <a:bodyPr wrap="square">
              <a:spAutoFit/>
            </a:bodyPr>
            <a:lstStyle/>
            <a:p>
              <a:pPr algn="r">
                <a:lnSpc>
                  <a:spcPts val="1280"/>
                </a:lnSpc>
                <a:defRPr/>
              </a:pPr>
              <a:r>
                <a:rPr lang="en-US" sz="900" dirty="0">
                  <a:solidFill>
                    <a:schemeClr val="bg1">
                      <a:lumMod val="50000"/>
                    </a:schemeClr>
                  </a:solidFill>
                  <a:latin typeface="Lato" charset="0"/>
                  <a:ea typeface="Lato" charset="0"/>
                  <a:cs typeface="Lato" charset="0"/>
                </a:rPr>
                <a:t>After compiling, training, and fitting the data we found this model to be 99.13% accurate.</a:t>
              </a:r>
            </a:p>
          </p:txBody>
        </p:sp>
      </p:grpSp>
      <p:grpSp>
        <p:nvGrpSpPr>
          <p:cNvPr id="18" name="Group 17">
            <a:extLst>
              <a:ext uri="{FF2B5EF4-FFF2-40B4-BE49-F238E27FC236}">
                <a16:creationId xmlns:a16="http://schemas.microsoft.com/office/drawing/2014/main" id="{84F18BE6-EB64-40E5-8E9B-A5F2FC58B9B3}"/>
              </a:ext>
            </a:extLst>
          </p:cNvPr>
          <p:cNvGrpSpPr/>
          <p:nvPr/>
        </p:nvGrpSpPr>
        <p:grpSpPr>
          <a:xfrm>
            <a:off x="1566156" y="2749214"/>
            <a:ext cx="1967454" cy="1569279"/>
            <a:chOff x="2873973" y="2676161"/>
            <a:chExt cx="1967454" cy="1569279"/>
          </a:xfrm>
        </p:grpSpPr>
        <p:sp>
          <p:nvSpPr>
            <p:cNvPr id="19" name="TextBox 18">
              <a:extLst>
                <a:ext uri="{FF2B5EF4-FFF2-40B4-BE49-F238E27FC236}">
                  <a16:creationId xmlns:a16="http://schemas.microsoft.com/office/drawing/2014/main" id="{1D9618DA-5581-40E6-9B09-DC01FF8A76CA}"/>
                </a:ext>
              </a:extLst>
            </p:cNvPr>
            <p:cNvSpPr txBox="1"/>
            <p:nvPr/>
          </p:nvSpPr>
          <p:spPr>
            <a:xfrm>
              <a:off x="3021213" y="2676161"/>
              <a:ext cx="1804560" cy="338554"/>
            </a:xfrm>
            <a:prstGeom prst="rect">
              <a:avLst/>
            </a:prstGeom>
            <a:noFill/>
          </p:spPr>
          <p:txBody>
            <a:bodyPr wrap="square" rtlCol="0">
              <a:spAutoFit/>
            </a:bodyPr>
            <a:lstStyle/>
            <a:p>
              <a:pPr algn="r"/>
              <a:r>
                <a:rPr lang="id-ID" sz="1600" b="1" dirty="0">
                  <a:solidFill>
                    <a:schemeClr val="tx1">
                      <a:lumMod val="75000"/>
                      <a:lumOff val="25000"/>
                    </a:schemeClr>
                  </a:solidFill>
                  <a:latin typeface="Montserrat SemiBold" panose="00000700000000000000" pitchFamily="50" charset="0"/>
                  <a:ea typeface="Lato" charset="0"/>
                  <a:cs typeface="Lato" charset="0"/>
                </a:rPr>
                <a:t>MODEL</a:t>
              </a:r>
              <a:endParaRPr lang="en-US" sz="1600" b="1" dirty="0">
                <a:solidFill>
                  <a:schemeClr val="tx1">
                    <a:lumMod val="75000"/>
                    <a:lumOff val="25000"/>
                  </a:schemeClr>
                </a:solidFill>
                <a:latin typeface="Montserrat SemiBold" panose="00000700000000000000" pitchFamily="50" charset="0"/>
                <a:ea typeface="Lato" charset="0"/>
                <a:cs typeface="Lato" charset="0"/>
              </a:endParaRPr>
            </a:p>
          </p:txBody>
        </p:sp>
        <p:sp>
          <p:nvSpPr>
            <p:cNvPr id="20" name="7 CuadroTexto">
              <a:extLst>
                <a:ext uri="{FF2B5EF4-FFF2-40B4-BE49-F238E27FC236}">
                  <a16:creationId xmlns:a16="http://schemas.microsoft.com/office/drawing/2014/main" id="{2D6B3E75-DEE3-44F7-B27F-36110286A9D4}"/>
                </a:ext>
              </a:extLst>
            </p:cNvPr>
            <p:cNvSpPr txBox="1"/>
            <p:nvPr/>
          </p:nvSpPr>
          <p:spPr>
            <a:xfrm>
              <a:off x="2873973" y="3003240"/>
              <a:ext cx="1967454" cy="1242200"/>
            </a:xfrm>
            <a:prstGeom prst="rect">
              <a:avLst/>
            </a:prstGeom>
            <a:noFill/>
          </p:spPr>
          <p:txBody>
            <a:bodyPr wrap="square">
              <a:spAutoFit/>
            </a:bodyPr>
            <a:lstStyle/>
            <a:p>
              <a:pPr algn="r">
                <a:lnSpc>
                  <a:spcPts val="1280"/>
                </a:lnSpc>
                <a:defRPr/>
              </a:pPr>
              <a:r>
                <a:rPr lang="en-US" sz="900" dirty="0">
                  <a:solidFill>
                    <a:schemeClr val="bg1">
                      <a:lumMod val="50000"/>
                    </a:schemeClr>
                  </a:solidFill>
                  <a:latin typeface="Lato" charset="0"/>
                  <a:ea typeface="Lato" charset="0"/>
                  <a:cs typeface="Lato" charset="0"/>
                </a:rPr>
                <a:t>Using the standard scaler to fit the data we used two hidden layers with “</a:t>
              </a:r>
              <a:r>
                <a:rPr lang="en-US" sz="900" dirty="0" err="1">
                  <a:solidFill>
                    <a:schemeClr val="bg1">
                      <a:lumMod val="50000"/>
                    </a:schemeClr>
                  </a:solidFill>
                  <a:latin typeface="Lato" charset="0"/>
                  <a:ea typeface="Lato" charset="0"/>
                  <a:cs typeface="Lato" charset="0"/>
                </a:rPr>
                <a:t>relu</a:t>
              </a:r>
              <a:r>
                <a:rPr lang="en-US" sz="900" dirty="0">
                  <a:solidFill>
                    <a:schemeClr val="bg1">
                      <a:lumMod val="50000"/>
                    </a:schemeClr>
                  </a:solidFill>
                  <a:latin typeface="Lato" charset="0"/>
                  <a:ea typeface="Lato" charset="0"/>
                  <a:cs typeface="Lato" charset="0"/>
                </a:rPr>
                <a:t>” as our activation layers and “sigmoid” as our output layer.</a:t>
              </a:r>
            </a:p>
            <a:p>
              <a:pPr algn="r">
                <a:lnSpc>
                  <a:spcPts val="1280"/>
                </a:lnSpc>
                <a:defRPr/>
              </a:pPr>
              <a:endParaRPr lang="en-US" sz="900" dirty="0">
                <a:solidFill>
                  <a:schemeClr val="bg1">
                    <a:lumMod val="50000"/>
                  </a:schemeClr>
                </a:solidFill>
                <a:latin typeface="Lato" charset="0"/>
                <a:ea typeface="Lato" charset="0"/>
                <a:cs typeface="Lato" charset="0"/>
              </a:endParaRPr>
            </a:p>
            <a:p>
              <a:pPr algn="r">
                <a:lnSpc>
                  <a:spcPts val="1280"/>
                </a:lnSpc>
                <a:defRPr/>
              </a:pPr>
              <a:r>
                <a:rPr lang="en-US" sz="900" dirty="0">
                  <a:solidFill>
                    <a:schemeClr val="bg1">
                      <a:lumMod val="50000"/>
                    </a:schemeClr>
                  </a:solidFill>
                  <a:latin typeface="Lato" charset="0"/>
                  <a:ea typeface="Lato" charset="0"/>
                  <a:cs typeface="Lato" charset="0"/>
                </a:rPr>
                <a:t>The resulting model gave us the following table…</a:t>
              </a:r>
            </a:p>
          </p:txBody>
        </p:sp>
      </p:grpSp>
      <p:sp>
        <p:nvSpPr>
          <p:cNvPr id="21" name="Oval 20">
            <a:extLst>
              <a:ext uri="{FF2B5EF4-FFF2-40B4-BE49-F238E27FC236}">
                <a16:creationId xmlns:a16="http://schemas.microsoft.com/office/drawing/2014/main" id="{A02E2062-DFC6-4B0B-B7A2-4405C7D525F3}"/>
              </a:ext>
            </a:extLst>
          </p:cNvPr>
          <p:cNvSpPr/>
          <p:nvPr/>
        </p:nvSpPr>
        <p:spPr>
          <a:xfrm>
            <a:off x="6815693" y="3064122"/>
            <a:ext cx="914400" cy="9144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B18BD77D-A201-4C45-A676-34DCC18D5C64}"/>
              </a:ext>
            </a:extLst>
          </p:cNvPr>
          <p:cNvSpPr/>
          <p:nvPr/>
        </p:nvSpPr>
        <p:spPr>
          <a:xfrm>
            <a:off x="5596611" y="4465512"/>
            <a:ext cx="998777" cy="99877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B326FF16-508B-4936-9F81-CF417205728B}"/>
              </a:ext>
            </a:extLst>
          </p:cNvPr>
          <p:cNvSpPr/>
          <p:nvPr/>
        </p:nvSpPr>
        <p:spPr>
          <a:xfrm>
            <a:off x="5274672" y="2873889"/>
            <a:ext cx="852057" cy="8520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147A66B8-3AA2-4C89-B80B-19FB89A5F310}"/>
              </a:ext>
            </a:extLst>
          </p:cNvPr>
          <p:cNvSpPr/>
          <p:nvPr/>
        </p:nvSpPr>
        <p:spPr>
          <a:xfrm>
            <a:off x="4344955" y="3991194"/>
            <a:ext cx="621041" cy="62104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Google Shape;2084;p97">
            <a:extLst>
              <a:ext uri="{FF2B5EF4-FFF2-40B4-BE49-F238E27FC236}">
                <a16:creationId xmlns:a16="http://schemas.microsoft.com/office/drawing/2014/main" id="{BD0DBEE4-D9B0-4EB0-9E90-BD2CB94BD93C}"/>
              </a:ext>
            </a:extLst>
          </p:cNvPr>
          <p:cNvSpPr/>
          <p:nvPr/>
        </p:nvSpPr>
        <p:spPr>
          <a:xfrm>
            <a:off x="7052091" y="3310912"/>
            <a:ext cx="441604" cy="441604"/>
          </a:xfrm>
          <a:custGeom>
            <a:avLst/>
            <a:gdLst/>
            <a:ahLst/>
            <a:cxnLst/>
            <a:rect l="l" t="t" r="r" b="b"/>
            <a:pathLst>
              <a:path w="1286" h="1286" extrusionOk="0">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bg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31" name="Google Shape;2085;p97">
            <a:extLst>
              <a:ext uri="{FF2B5EF4-FFF2-40B4-BE49-F238E27FC236}">
                <a16:creationId xmlns:a16="http://schemas.microsoft.com/office/drawing/2014/main" id="{52E623DC-48F9-40DA-927A-11C711BF5DC9}"/>
              </a:ext>
            </a:extLst>
          </p:cNvPr>
          <p:cNvSpPr/>
          <p:nvPr/>
        </p:nvSpPr>
        <p:spPr>
          <a:xfrm>
            <a:off x="4522298" y="4168536"/>
            <a:ext cx="266356" cy="266356"/>
          </a:xfrm>
          <a:custGeom>
            <a:avLst/>
            <a:gdLst/>
            <a:ahLst/>
            <a:cxnLst/>
            <a:rect l="l" t="t" r="r" b="b"/>
            <a:pathLst>
              <a:path w="1286" h="1286" extrusionOk="0">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bg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32" name="Google Shape;2086;p97">
            <a:extLst>
              <a:ext uri="{FF2B5EF4-FFF2-40B4-BE49-F238E27FC236}">
                <a16:creationId xmlns:a16="http://schemas.microsoft.com/office/drawing/2014/main" id="{342C0CEC-AF26-4B97-91EA-B06AEBA9ED3C}"/>
              </a:ext>
            </a:extLst>
          </p:cNvPr>
          <p:cNvSpPr/>
          <p:nvPr/>
        </p:nvSpPr>
        <p:spPr>
          <a:xfrm>
            <a:off x="5505533" y="3121514"/>
            <a:ext cx="336836" cy="336836"/>
          </a:xfrm>
          <a:custGeom>
            <a:avLst/>
            <a:gdLst/>
            <a:ahLst/>
            <a:cxnLst/>
            <a:rect l="l" t="t" r="r" b="b"/>
            <a:pathLst>
              <a:path w="1286" h="1286" extrusionOk="0">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bg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sp>
        <p:nvSpPr>
          <p:cNvPr id="33" name="Google Shape;2083;p97">
            <a:extLst>
              <a:ext uri="{FF2B5EF4-FFF2-40B4-BE49-F238E27FC236}">
                <a16:creationId xmlns:a16="http://schemas.microsoft.com/office/drawing/2014/main" id="{0CCA299A-ED73-4361-8E5D-E50C38C34B57}"/>
              </a:ext>
            </a:extLst>
          </p:cNvPr>
          <p:cNvSpPr/>
          <p:nvPr/>
        </p:nvSpPr>
        <p:spPr>
          <a:xfrm>
            <a:off x="5842369" y="4724177"/>
            <a:ext cx="481445" cy="481445"/>
          </a:xfrm>
          <a:custGeom>
            <a:avLst/>
            <a:gdLst/>
            <a:ahLst/>
            <a:cxnLst/>
            <a:rect l="l" t="t" r="r" b="b"/>
            <a:pathLst>
              <a:path w="1286" h="1286" extrusionOk="0">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817" y="818"/>
                </a:moveTo>
                <a:lnTo>
                  <a:pt x="817" y="585"/>
                </a:lnTo>
                <a:lnTo>
                  <a:pt x="585" y="585"/>
                </a:lnTo>
                <a:lnTo>
                  <a:pt x="585" y="235"/>
                </a:lnTo>
                <a:lnTo>
                  <a:pt x="700" y="235"/>
                </a:lnTo>
                <a:lnTo>
                  <a:pt x="700" y="468"/>
                </a:lnTo>
                <a:lnTo>
                  <a:pt x="817" y="468"/>
                </a:lnTo>
                <a:lnTo>
                  <a:pt x="817" y="235"/>
                </a:lnTo>
                <a:lnTo>
                  <a:pt x="935" y="235"/>
                </a:lnTo>
                <a:lnTo>
                  <a:pt x="935" y="818"/>
                </a:lnTo>
                <a:lnTo>
                  <a:pt x="817" y="818"/>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bg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a:solidFill>
                <a:schemeClr val="dk1"/>
              </a:solidFill>
              <a:latin typeface="Arial"/>
              <a:ea typeface="Arial"/>
              <a:cs typeface="Arial"/>
              <a:sym typeface="Arial"/>
            </a:endParaRPr>
          </a:p>
        </p:txBody>
      </p:sp>
      <p:pic>
        <p:nvPicPr>
          <p:cNvPr id="27" name="Picture 26" descr="Text&#10;&#10;Description automatically generated">
            <a:extLst>
              <a:ext uri="{FF2B5EF4-FFF2-40B4-BE49-F238E27FC236}">
                <a16:creationId xmlns:a16="http://schemas.microsoft.com/office/drawing/2014/main" id="{4E42175E-541A-B56A-FE21-82EDED202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850" y="2749214"/>
            <a:ext cx="5124987" cy="2916989"/>
          </a:xfrm>
          <a:prstGeom prst="rect">
            <a:avLst/>
          </a:prstGeom>
        </p:spPr>
      </p:pic>
      <p:pic>
        <p:nvPicPr>
          <p:cNvPr id="29" name="Picture 28" descr="Text&#10;&#10;Description automatically generated">
            <a:extLst>
              <a:ext uri="{FF2B5EF4-FFF2-40B4-BE49-F238E27FC236}">
                <a16:creationId xmlns:a16="http://schemas.microsoft.com/office/drawing/2014/main" id="{EF936FF9-BC0E-7563-0606-BCA8DB7AA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0850" y="5700288"/>
            <a:ext cx="5112487" cy="736039"/>
          </a:xfrm>
          <a:prstGeom prst="rect">
            <a:avLst/>
          </a:prstGeom>
        </p:spPr>
      </p:pic>
      <p:pic>
        <p:nvPicPr>
          <p:cNvPr id="35" name="Picture 34" descr="Text&#10;&#10;Description automatically generated">
            <a:extLst>
              <a:ext uri="{FF2B5EF4-FFF2-40B4-BE49-F238E27FC236}">
                <a16:creationId xmlns:a16="http://schemas.microsoft.com/office/drawing/2014/main" id="{F9290945-AA96-2C5F-406A-5C2FA6F49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329" y="2539195"/>
            <a:ext cx="4622800" cy="3276600"/>
          </a:xfrm>
          <a:prstGeom prst="rect">
            <a:avLst/>
          </a:prstGeom>
        </p:spPr>
      </p:pic>
      <p:pic>
        <p:nvPicPr>
          <p:cNvPr id="37" name="Picture 36" descr="Text&#10;&#10;Description automatically generated">
            <a:extLst>
              <a:ext uri="{FF2B5EF4-FFF2-40B4-BE49-F238E27FC236}">
                <a16:creationId xmlns:a16="http://schemas.microsoft.com/office/drawing/2014/main" id="{A574E337-3FFD-C1A1-BB7E-45984364C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0850" y="2945194"/>
            <a:ext cx="5019173" cy="2866140"/>
          </a:xfrm>
          <a:prstGeom prst="rect">
            <a:avLst/>
          </a:prstGeom>
        </p:spPr>
      </p:pic>
    </p:spTree>
    <p:extLst>
      <p:ext uri="{BB962C8B-B14F-4D97-AF65-F5344CB8AC3E}">
        <p14:creationId xmlns:p14="http://schemas.microsoft.com/office/powerpoint/2010/main" val="30758612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4"/>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2"/>
                                        </p:tgtEl>
                                        <p:attrNameLst>
                                          <p:attrName>r</p:attrName>
                                        </p:attrNameLst>
                                      </p:cBhvr>
                                    </p:animRot>
                                  </p:childTnLst>
                                </p:cTn>
                              </p:par>
                              <p:par>
                                <p:cTn id="13" presetID="9" presetClass="exit" presetSubtype="0" fill="hold" grpId="1" nodeType="withEffect">
                                  <p:stCondLst>
                                    <p:cond delay="100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xit" presetSubtype="0" fill="hold" grpId="0" nodeType="withEffect">
                                  <p:stCondLst>
                                    <p:cond delay="1000"/>
                                  </p:stCondLst>
                                  <p:childTnLst>
                                    <p:animEffect transition="out" filter="dissolv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9" presetClass="exit" presetSubtype="0" fill="hold" grpId="1" nodeType="withEffect">
                                  <p:stCondLst>
                                    <p:cond delay="100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xit" presetSubtype="0" fill="hold" grpId="0" nodeType="withEffect">
                                  <p:stCondLst>
                                    <p:cond delay="1000"/>
                                  </p:stCondLst>
                                  <p:childTnLst>
                                    <p:animEffect transition="out" filter="dissolv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9" presetClass="exit" presetSubtype="0" fill="hold" grpId="1" nodeType="withEffect">
                                  <p:stCondLst>
                                    <p:cond delay="1000"/>
                                  </p:stCondLst>
                                  <p:childTnLst>
                                    <p:animEffect transition="out" filter="dissolv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9" presetClass="exit" presetSubtype="0" fill="hold" grpId="0" nodeType="withEffect">
                                  <p:stCondLst>
                                    <p:cond delay="1000"/>
                                  </p:stCondLst>
                                  <p:childTnLst>
                                    <p:animEffect transition="out" filter="dissolv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9" presetClass="exit" presetSubtype="0" fill="hold" grpId="1" nodeType="withEffect">
                                  <p:stCondLst>
                                    <p:cond delay="1000"/>
                                  </p:stCondLst>
                                  <p:childTnLst>
                                    <p:animEffect transition="out" filter="dissolv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9" presetClass="exit" presetSubtype="0" fill="hold" grpId="0" nodeType="withEffect">
                                  <p:stCondLst>
                                    <p:cond delay="1000"/>
                                  </p:stCondLst>
                                  <p:childTnLst>
                                    <p:animEffect transition="out" filter="dissolv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9" presetClass="entr" presetSubtype="0" fill="hold" nodeType="withEffect">
                                  <p:stCondLst>
                                    <p:cond delay="150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dissolv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dissolve">
                                      <p:cBhvr>
                                        <p:cTn id="49" dur="500"/>
                                        <p:tgtEl>
                                          <p:spTgt spid="35"/>
                                        </p:tgtEl>
                                      </p:cBhvr>
                                    </p:animEffect>
                                  </p:childTnLst>
                                </p:cTn>
                              </p:par>
                              <p:par>
                                <p:cTn id="50" presetID="9" presetClass="exit" presetSubtype="0" fill="hold" nodeType="withEffect">
                                  <p:stCondLst>
                                    <p:cond delay="0"/>
                                  </p:stCondLst>
                                  <p:childTnLst>
                                    <p:animEffect transition="out" filter="dissolv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dissolve">
                                      <p:cBhvr>
                                        <p:cTn id="60" dur="500"/>
                                        <p:tgtEl>
                                          <p:spTgt spid="37"/>
                                        </p:tgtEl>
                                      </p:cBhvr>
                                    </p:animEffect>
                                  </p:childTnLst>
                                </p:cTn>
                              </p:par>
                              <p:par>
                                <p:cTn id="61" presetID="9" presetClass="exit" presetSubtype="0" fill="hold" nodeType="withEffect">
                                  <p:stCondLst>
                                    <p:cond delay="0"/>
                                  </p:stCondLst>
                                  <p:childTnLst>
                                    <p:animEffect transition="out" filter="dissolve">
                                      <p:cBhvr>
                                        <p:cTn id="62" dur="500"/>
                                        <p:tgtEl>
                                          <p:spTgt spid="35"/>
                                        </p:tgtEl>
                                      </p:cBhvr>
                                    </p:animEffect>
                                    <p:set>
                                      <p:cBhvr>
                                        <p:cTn id="6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21"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4529D6B-EA36-40A4-9C10-610C7ABF7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8100" y="2502694"/>
            <a:ext cx="4495800" cy="4355306"/>
          </a:xfrm>
          <a:prstGeom prst="rect">
            <a:avLst/>
          </a:prstGeom>
        </p:spPr>
      </p:pic>
      <p:sp>
        <p:nvSpPr>
          <p:cNvPr id="7" name="TextBox 6">
            <a:extLst>
              <a:ext uri="{FF2B5EF4-FFF2-40B4-BE49-F238E27FC236}">
                <a16:creationId xmlns:a16="http://schemas.microsoft.com/office/drawing/2014/main" id="{4503DC07-7B0F-45D2-BF79-3D29CEB20C6F}"/>
              </a:ext>
            </a:extLst>
          </p:cNvPr>
          <p:cNvSpPr txBox="1"/>
          <p:nvPr/>
        </p:nvSpPr>
        <p:spPr>
          <a:xfrm>
            <a:off x="3284734" y="757765"/>
            <a:ext cx="6031359" cy="584775"/>
          </a:xfrm>
          <a:prstGeom prst="rect">
            <a:avLst/>
          </a:prstGeom>
          <a:noFill/>
        </p:spPr>
        <p:txBody>
          <a:bodyPr wrap="square" rtlCol="0">
            <a:spAutoFit/>
          </a:bodyPr>
          <a:lstStyle/>
          <a:p>
            <a:pPr algn="ctr"/>
            <a:r>
              <a:rPr lang="id-ID"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rPr>
              <a:t>THANKS FOR LISTENING!</a:t>
            </a:r>
            <a:endParaRPr lang="en-US" sz="3200" b="1" dirty="0">
              <a:solidFill>
                <a:schemeClr val="tx1">
                  <a:lumMod val="75000"/>
                  <a:lumOff val="25000"/>
                </a:schemeClr>
              </a:solidFill>
              <a:latin typeface="Montserrat Black" panose="00000A00000000000000" pitchFamily="50" charset="0"/>
              <a:ea typeface="Lato" panose="020F0502020204030203" pitchFamily="34" charset="0"/>
              <a:cs typeface="Lato" panose="020F0502020204030203" pitchFamily="34" charset="0"/>
            </a:endParaRPr>
          </a:p>
        </p:txBody>
      </p:sp>
      <p:sp>
        <p:nvSpPr>
          <p:cNvPr id="8" name="7 CuadroTexto">
            <a:extLst>
              <a:ext uri="{FF2B5EF4-FFF2-40B4-BE49-F238E27FC236}">
                <a16:creationId xmlns:a16="http://schemas.microsoft.com/office/drawing/2014/main" id="{6F801600-DE48-43A9-A4BE-414688ABFAE6}"/>
              </a:ext>
            </a:extLst>
          </p:cNvPr>
          <p:cNvSpPr txBox="1"/>
          <p:nvPr/>
        </p:nvSpPr>
        <p:spPr>
          <a:xfrm>
            <a:off x="3284734" y="1187917"/>
            <a:ext cx="5865285" cy="478721"/>
          </a:xfrm>
          <a:prstGeom prst="rect">
            <a:avLst/>
          </a:prstGeom>
          <a:noFill/>
        </p:spPr>
        <p:txBody>
          <a:bodyPr wrap="square">
            <a:spAutoFit/>
          </a:bodyPr>
          <a:lstStyle/>
          <a:p>
            <a:pPr algn="ctr">
              <a:lnSpc>
                <a:spcPts val="1600"/>
              </a:lnSpc>
              <a:defRPr/>
            </a:pPr>
            <a:endParaRPr lang="en-US" sz="1000" dirty="0">
              <a:solidFill>
                <a:schemeClr val="bg1">
                  <a:lumMod val="50000"/>
                </a:schemeClr>
              </a:solidFill>
              <a:latin typeface="Lato" charset="0"/>
              <a:ea typeface="Lato" charset="0"/>
              <a:cs typeface="Lato" charset="0"/>
            </a:endParaRPr>
          </a:p>
          <a:p>
            <a:pPr algn="ctr">
              <a:lnSpc>
                <a:spcPts val="1600"/>
              </a:lnSpc>
              <a:defRPr/>
            </a:pPr>
            <a:r>
              <a:rPr lang="en-US" sz="1000" dirty="0">
                <a:solidFill>
                  <a:schemeClr val="bg1">
                    <a:lumMod val="50000"/>
                  </a:schemeClr>
                </a:solidFill>
                <a:latin typeface="Lato" charset="0"/>
                <a:ea typeface="Lato" charset="0"/>
                <a:cs typeface="Lato" charset="0"/>
              </a:rPr>
              <a:t>Any questions?</a:t>
            </a:r>
          </a:p>
        </p:txBody>
      </p:sp>
      <p:grpSp>
        <p:nvGrpSpPr>
          <p:cNvPr id="2" name="Group 1">
            <a:extLst>
              <a:ext uri="{FF2B5EF4-FFF2-40B4-BE49-F238E27FC236}">
                <a16:creationId xmlns:a16="http://schemas.microsoft.com/office/drawing/2014/main" id="{56D7C66D-B297-9DC6-C77E-CE5F3235E4A9}"/>
              </a:ext>
            </a:extLst>
          </p:cNvPr>
          <p:cNvGrpSpPr/>
          <p:nvPr/>
        </p:nvGrpSpPr>
        <p:grpSpPr>
          <a:xfrm>
            <a:off x="1589297" y="3429000"/>
            <a:ext cx="1181512" cy="1167010"/>
            <a:chOff x="1589297" y="3429000"/>
            <a:chExt cx="1181512" cy="1167010"/>
          </a:xfrm>
        </p:grpSpPr>
        <p:sp>
          <p:nvSpPr>
            <p:cNvPr id="12" name="Freeform 6">
              <a:extLst>
                <a:ext uri="{FF2B5EF4-FFF2-40B4-BE49-F238E27FC236}">
                  <a16:creationId xmlns:a16="http://schemas.microsoft.com/office/drawing/2014/main" id="{CAC8F12F-013A-4EBB-A41B-41A89AC89B50}"/>
                </a:ext>
              </a:extLst>
            </p:cNvPr>
            <p:cNvSpPr>
              <a:spLocks/>
            </p:cNvSpPr>
            <p:nvPr/>
          </p:nvSpPr>
          <p:spPr bwMode="auto">
            <a:xfrm>
              <a:off x="1596516" y="3429000"/>
              <a:ext cx="1174293" cy="1167010"/>
            </a:xfrm>
            <a:custGeom>
              <a:avLst/>
              <a:gdLst>
                <a:gd name="T0" fmla="*/ 563 w 645"/>
                <a:gd name="T1" fmla="*/ 100 h 641"/>
                <a:gd name="T2" fmla="*/ 513 w 645"/>
                <a:gd name="T3" fmla="*/ 58 h 641"/>
                <a:gd name="T4" fmla="*/ 456 w 645"/>
                <a:gd name="T5" fmla="*/ 26 h 641"/>
                <a:gd name="T6" fmla="*/ 396 w 645"/>
                <a:gd name="T7" fmla="*/ 8 h 641"/>
                <a:gd name="T8" fmla="*/ 334 w 645"/>
                <a:gd name="T9" fmla="*/ 0 h 641"/>
                <a:gd name="T10" fmla="*/ 274 w 645"/>
                <a:gd name="T11" fmla="*/ 4 h 641"/>
                <a:gd name="T12" fmla="*/ 214 w 645"/>
                <a:gd name="T13" fmla="*/ 18 h 641"/>
                <a:gd name="T14" fmla="*/ 156 w 645"/>
                <a:gd name="T15" fmla="*/ 46 h 641"/>
                <a:gd name="T16" fmla="*/ 104 w 645"/>
                <a:gd name="T17" fmla="*/ 86 h 641"/>
                <a:gd name="T18" fmla="*/ 82 w 645"/>
                <a:gd name="T19" fmla="*/ 108 h 641"/>
                <a:gd name="T20" fmla="*/ 44 w 645"/>
                <a:gd name="T21" fmla="*/ 160 h 641"/>
                <a:gd name="T22" fmla="*/ 18 w 645"/>
                <a:gd name="T23" fmla="*/ 218 h 641"/>
                <a:gd name="T24" fmla="*/ 4 w 645"/>
                <a:gd name="T25" fmla="*/ 278 h 641"/>
                <a:gd name="T26" fmla="*/ 2 w 645"/>
                <a:gd name="T27" fmla="*/ 340 h 641"/>
                <a:gd name="T28" fmla="*/ 12 w 645"/>
                <a:gd name="T29" fmla="*/ 400 h 641"/>
                <a:gd name="T30" fmla="*/ 34 w 645"/>
                <a:gd name="T31" fmla="*/ 459 h 641"/>
                <a:gd name="T32" fmla="*/ 68 w 645"/>
                <a:gd name="T33" fmla="*/ 513 h 641"/>
                <a:gd name="T34" fmla="*/ 90 w 645"/>
                <a:gd name="T35" fmla="*/ 539 h 641"/>
                <a:gd name="T36" fmla="*/ 134 w 645"/>
                <a:gd name="T37" fmla="*/ 577 h 641"/>
                <a:gd name="T38" fmla="*/ 182 w 645"/>
                <a:gd name="T39" fmla="*/ 607 h 641"/>
                <a:gd name="T40" fmla="*/ 236 w 645"/>
                <a:gd name="T41" fmla="*/ 627 h 641"/>
                <a:gd name="T42" fmla="*/ 290 w 645"/>
                <a:gd name="T43" fmla="*/ 639 h 641"/>
                <a:gd name="T44" fmla="*/ 346 w 645"/>
                <a:gd name="T45" fmla="*/ 641 h 641"/>
                <a:gd name="T46" fmla="*/ 400 w 645"/>
                <a:gd name="T47" fmla="*/ 631 h 641"/>
                <a:gd name="T48" fmla="*/ 454 w 645"/>
                <a:gd name="T49" fmla="*/ 613 h 641"/>
                <a:gd name="T50" fmla="*/ 507 w 645"/>
                <a:gd name="T51" fmla="*/ 585 h 641"/>
                <a:gd name="T52" fmla="*/ 581 w 645"/>
                <a:gd name="T53" fmla="*/ 509 h 641"/>
                <a:gd name="T54" fmla="*/ 599 w 645"/>
                <a:gd name="T55" fmla="*/ 487 h 641"/>
                <a:gd name="T56" fmla="*/ 623 w 645"/>
                <a:gd name="T57" fmla="*/ 438 h 641"/>
                <a:gd name="T58" fmla="*/ 639 w 645"/>
                <a:gd name="T59" fmla="*/ 386 h 641"/>
                <a:gd name="T60" fmla="*/ 645 w 645"/>
                <a:gd name="T61" fmla="*/ 332 h 641"/>
                <a:gd name="T62" fmla="*/ 643 w 645"/>
                <a:gd name="T63" fmla="*/ 276 h 641"/>
                <a:gd name="T64" fmla="*/ 631 w 645"/>
                <a:gd name="T65" fmla="*/ 222 h 641"/>
                <a:gd name="T66" fmla="*/ 611 w 645"/>
                <a:gd name="T67" fmla="*/ 170 h 641"/>
                <a:gd name="T68" fmla="*/ 581 w 645"/>
                <a:gd name="T69" fmla="*/ 122 h 641"/>
                <a:gd name="T70" fmla="*/ 563 w 645"/>
                <a:gd name="T71" fmla="*/ 10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5" h="641">
                  <a:moveTo>
                    <a:pt x="563" y="100"/>
                  </a:moveTo>
                  <a:lnTo>
                    <a:pt x="563" y="100"/>
                  </a:lnTo>
                  <a:lnTo>
                    <a:pt x="539" y="78"/>
                  </a:lnTo>
                  <a:lnTo>
                    <a:pt x="513" y="58"/>
                  </a:lnTo>
                  <a:lnTo>
                    <a:pt x="484" y="40"/>
                  </a:lnTo>
                  <a:lnTo>
                    <a:pt x="456" y="26"/>
                  </a:lnTo>
                  <a:lnTo>
                    <a:pt x="426" y="16"/>
                  </a:lnTo>
                  <a:lnTo>
                    <a:pt x="396" y="8"/>
                  </a:lnTo>
                  <a:lnTo>
                    <a:pt x="366" y="2"/>
                  </a:lnTo>
                  <a:lnTo>
                    <a:pt x="334" y="0"/>
                  </a:lnTo>
                  <a:lnTo>
                    <a:pt x="304" y="0"/>
                  </a:lnTo>
                  <a:lnTo>
                    <a:pt x="274" y="4"/>
                  </a:lnTo>
                  <a:lnTo>
                    <a:pt x="242" y="10"/>
                  </a:lnTo>
                  <a:lnTo>
                    <a:pt x="214" y="18"/>
                  </a:lnTo>
                  <a:lnTo>
                    <a:pt x="184" y="30"/>
                  </a:lnTo>
                  <a:lnTo>
                    <a:pt x="156" y="46"/>
                  </a:lnTo>
                  <a:lnTo>
                    <a:pt x="130" y="64"/>
                  </a:lnTo>
                  <a:lnTo>
                    <a:pt x="104" y="86"/>
                  </a:lnTo>
                  <a:lnTo>
                    <a:pt x="104" y="86"/>
                  </a:lnTo>
                  <a:lnTo>
                    <a:pt x="82" y="108"/>
                  </a:lnTo>
                  <a:lnTo>
                    <a:pt x="60" y="134"/>
                  </a:lnTo>
                  <a:lnTo>
                    <a:pt x="44" y="160"/>
                  </a:lnTo>
                  <a:lnTo>
                    <a:pt x="28" y="188"/>
                  </a:lnTo>
                  <a:lnTo>
                    <a:pt x="18" y="218"/>
                  </a:lnTo>
                  <a:lnTo>
                    <a:pt x="8" y="248"/>
                  </a:lnTo>
                  <a:lnTo>
                    <a:pt x="4" y="278"/>
                  </a:lnTo>
                  <a:lnTo>
                    <a:pt x="0" y="308"/>
                  </a:lnTo>
                  <a:lnTo>
                    <a:pt x="2" y="340"/>
                  </a:lnTo>
                  <a:lnTo>
                    <a:pt x="4" y="370"/>
                  </a:lnTo>
                  <a:lnTo>
                    <a:pt x="12" y="400"/>
                  </a:lnTo>
                  <a:lnTo>
                    <a:pt x="20" y="430"/>
                  </a:lnTo>
                  <a:lnTo>
                    <a:pt x="34" y="459"/>
                  </a:lnTo>
                  <a:lnTo>
                    <a:pt x="48" y="487"/>
                  </a:lnTo>
                  <a:lnTo>
                    <a:pt x="68" y="513"/>
                  </a:lnTo>
                  <a:lnTo>
                    <a:pt x="90" y="539"/>
                  </a:lnTo>
                  <a:lnTo>
                    <a:pt x="90" y="539"/>
                  </a:lnTo>
                  <a:lnTo>
                    <a:pt x="112" y="559"/>
                  </a:lnTo>
                  <a:lnTo>
                    <a:pt x="134" y="577"/>
                  </a:lnTo>
                  <a:lnTo>
                    <a:pt x="158" y="593"/>
                  </a:lnTo>
                  <a:lnTo>
                    <a:pt x="182" y="607"/>
                  </a:lnTo>
                  <a:lnTo>
                    <a:pt x="208" y="619"/>
                  </a:lnTo>
                  <a:lnTo>
                    <a:pt x="236" y="627"/>
                  </a:lnTo>
                  <a:lnTo>
                    <a:pt x="262" y="635"/>
                  </a:lnTo>
                  <a:lnTo>
                    <a:pt x="290" y="639"/>
                  </a:lnTo>
                  <a:lnTo>
                    <a:pt x="318" y="641"/>
                  </a:lnTo>
                  <a:lnTo>
                    <a:pt x="346" y="641"/>
                  </a:lnTo>
                  <a:lnTo>
                    <a:pt x="374" y="637"/>
                  </a:lnTo>
                  <a:lnTo>
                    <a:pt x="400" y="631"/>
                  </a:lnTo>
                  <a:lnTo>
                    <a:pt x="428" y="623"/>
                  </a:lnTo>
                  <a:lnTo>
                    <a:pt x="454" y="613"/>
                  </a:lnTo>
                  <a:lnTo>
                    <a:pt x="480" y="601"/>
                  </a:lnTo>
                  <a:lnTo>
                    <a:pt x="507" y="585"/>
                  </a:lnTo>
                  <a:lnTo>
                    <a:pt x="617" y="625"/>
                  </a:lnTo>
                  <a:lnTo>
                    <a:pt x="581" y="509"/>
                  </a:lnTo>
                  <a:lnTo>
                    <a:pt x="581" y="509"/>
                  </a:lnTo>
                  <a:lnTo>
                    <a:pt x="599" y="487"/>
                  </a:lnTo>
                  <a:lnTo>
                    <a:pt x="611" y="463"/>
                  </a:lnTo>
                  <a:lnTo>
                    <a:pt x="623" y="438"/>
                  </a:lnTo>
                  <a:lnTo>
                    <a:pt x="633" y="412"/>
                  </a:lnTo>
                  <a:lnTo>
                    <a:pt x="639" y="386"/>
                  </a:lnTo>
                  <a:lnTo>
                    <a:pt x="643" y="358"/>
                  </a:lnTo>
                  <a:lnTo>
                    <a:pt x="645" y="332"/>
                  </a:lnTo>
                  <a:lnTo>
                    <a:pt x="645" y="304"/>
                  </a:lnTo>
                  <a:lnTo>
                    <a:pt x="643" y="276"/>
                  </a:lnTo>
                  <a:lnTo>
                    <a:pt x="639" y="250"/>
                  </a:lnTo>
                  <a:lnTo>
                    <a:pt x="631" y="222"/>
                  </a:lnTo>
                  <a:lnTo>
                    <a:pt x="621" y="196"/>
                  </a:lnTo>
                  <a:lnTo>
                    <a:pt x="611" y="170"/>
                  </a:lnTo>
                  <a:lnTo>
                    <a:pt x="597" y="146"/>
                  </a:lnTo>
                  <a:lnTo>
                    <a:pt x="581" y="122"/>
                  </a:lnTo>
                  <a:lnTo>
                    <a:pt x="563" y="100"/>
                  </a:lnTo>
                  <a:lnTo>
                    <a:pt x="563" y="1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a:extLst>
                <a:ext uri="{FF2B5EF4-FFF2-40B4-BE49-F238E27FC236}">
                  <a16:creationId xmlns:a16="http://schemas.microsoft.com/office/drawing/2014/main" id="{DD15450F-A5B4-4418-8351-37ABC180DDF5}"/>
                </a:ext>
              </a:extLst>
            </p:cNvPr>
            <p:cNvSpPr txBox="1"/>
            <p:nvPr/>
          </p:nvSpPr>
          <p:spPr>
            <a:xfrm>
              <a:off x="1589297" y="3887191"/>
              <a:ext cx="1174293" cy="307777"/>
            </a:xfrm>
            <a:prstGeom prst="rect">
              <a:avLst/>
            </a:prstGeom>
            <a:noFill/>
          </p:spPr>
          <p:txBody>
            <a:bodyPr wrap="square" rtlCol="0">
              <a:spAutoFit/>
            </a:bodyPr>
            <a:lstStyle/>
            <a:p>
              <a:pPr algn="ctr"/>
              <a:r>
                <a:rPr lang="id-ID" sz="1400" b="1" dirty="0">
                  <a:solidFill>
                    <a:schemeClr val="bg1"/>
                  </a:solidFill>
                  <a:latin typeface="Montserrat SemiBold" panose="00000700000000000000" pitchFamily="50" charset="0"/>
                  <a:ea typeface="Lato" charset="0"/>
                  <a:cs typeface="Lato" charset="0"/>
                </a:rPr>
                <a:t>???</a:t>
              </a:r>
              <a:endParaRPr lang="en-US" sz="1400" b="1" dirty="0">
                <a:solidFill>
                  <a:schemeClr val="bg1"/>
                </a:solidFill>
                <a:latin typeface="Montserrat SemiBold" panose="00000700000000000000" pitchFamily="50" charset="0"/>
                <a:ea typeface="Lato" charset="0"/>
                <a:cs typeface="Lato" charset="0"/>
              </a:endParaRPr>
            </a:p>
          </p:txBody>
        </p:sp>
      </p:grpSp>
      <p:grpSp>
        <p:nvGrpSpPr>
          <p:cNvPr id="3" name="Group 2">
            <a:extLst>
              <a:ext uri="{FF2B5EF4-FFF2-40B4-BE49-F238E27FC236}">
                <a16:creationId xmlns:a16="http://schemas.microsoft.com/office/drawing/2014/main" id="{20434930-9DC7-3956-A728-85D0E2326678}"/>
              </a:ext>
            </a:extLst>
          </p:cNvPr>
          <p:cNvGrpSpPr/>
          <p:nvPr/>
        </p:nvGrpSpPr>
        <p:grpSpPr>
          <a:xfrm>
            <a:off x="3265845" y="2162359"/>
            <a:ext cx="1241609" cy="1358174"/>
            <a:chOff x="3265845" y="2162359"/>
            <a:chExt cx="1241609" cy="1358174"/>
          </a:xfrm>
        </p:grpSpPr>
        <p:sp>
          <p:nvSpPr>
            <p:cNvPr id="11" name="Freeform 5">
              <a:extLst>
                <a:ext uri="{FF2B5EF4-FFF2-40B4-BE49-F238E27FC236}">
                  <a16:creationId xmlns:a16="http://schemas.microsoft.com/office/drawing/2014/main" id="{B4EBD8FB-2B88-4F85-ADE1-21E856BD2E98}"/>
                </a:ext>
              </a:extLst>
            </p:cNvPr>
            <p:cNvSpPr>
              <a:spLocks/>
            </p:cNvSpPr>
            <p:nvPr/>
          </p:nvSpPr>
          <p:spPr bwMode="auto">
            <a:xfrm rot="18900000">
              <a:off x="3338624" y="2162359"/>
              <a:ext cx="1168830" cy="1358174"/>
            </a:xfrm>
            <a:custGeom>
              <a:avLst/>
              <a:gdLst>
                <a:gd name="T0" fmla="*/ 642 w 642"/>
                <a:gd name="T1" fmla="*/ 326 h 746"/>
                <a:gd name="T2" fmla="*/ 636 w 642"/>
                <a:gd name="T3" fmla="*/ 262 h 746"/>
                <a:gd name="T4" fmla="*/ 620 w 642"/>
                <a:gd name="T5" fmla="*/ 202 h 746"/>
                <a:gd name="T6" fmla="*/ 590 w 642"/>
                <a:gd name="T7" fmla="*/ 146 h 746"/>
                <a:gd name="T8" fmla="*/ 552 w 642"/>
                <a:gd name="T9" fmla="*/ 98 h 746"/>
                <a:gd name="T10" fmla="*/ 506 w 642"/>
                <a:gd name="T11" fmla="*/ 58 h 746"/>
                <a:gd name="T12" fmla="*/ 452 w 642"/>
                <a:gd name="T13" fmla="*/ 28 h 746"/>
                <a:gd name="T14" fmla="*/ 392 w 642"/>
                <a:gd name="T15" fmla="*/ 8 h 746"/>
                <a:gd name="T16" fmla="*/ 328 w 642"/>
                <a:gd name="T17" fmla="*/ 0 h 746"/>
                <a:gd name="T18" fmla="*/ 294 w 642"/>
                <a:gd name="T19" fmla="*/ 2 h 746"/>
                <a:gd name="T20" fmla="*/ 230 w 642"/>
                <a:gd name="T21" fmla="*/ 12 h 746"/>
                <a:gd name="T22" fmla="*/ 172 w 642"/>
                <a:gd name="T23" fmla="*/ 36 h 746"/>
                <a:gd name="T24" fmla="*/ 120 w 642"/>
                <a:gd name="T25" fmla="*/ 68 h 746"/>
                <a:gd name="T26" fmla="*/ 76 w 642"/>
                <a:gd name="T27" fmla="*/ 112 h 746"/>
                <a:gd name="T28" fmla="*/ 40 w 642"/>
                <a:gd name="T29" fmla="*/ 162 h 746"/>
                <a:gd name="T30" fmla="*/ 14 w 642"/>
                <a:gd name="T31" fmla="*/ 218 h 746"/>
                <a:gd name="T32" fmla="*/ 2 w 642"/>
                <a:gd name="T33" fmla="*/ 282 h 746"/>
                <a:gd name="T34" fmla="*/ 0 w 642"/>
                <a:gd name="T35" fmla="*/ 314 h 746"/>
                <a:gd name="T36" fmla="*/ 2 w 642"/>
                <a:gd name="T37" fmla="*/ 374 h 746"/>
                <a:gd name="T38" fmla="*/ 18 w 642"/>
                <a:gd name="T39" fmla="*/ 428 h 746"/>
                <a:gd name="T40" fmla="*/ 40 w 642"/>
                <a:gd name="T41" fmla="*/ 480 h 746"/>
                <a:gd name="T42" fmla="*/ 72 w 642"/>
                <a:gd name="T43" fmla="*/ 526 h 746"/>
                <a:gd name="T44" fmla="*/ 112 w 642"/>
                <a:gd name="T45" fmla="*/ 566 h 746"/>
                <a:gd name="T46" fmla="*/ 156 w 642"/>
                <a:gd name="T47" fmla="*/ 600 h 746"/>
                <a:gd name="T48" fmla="*/ 206 w 642"/>
                <a:gd name="T49" fmla="*/ 624 h 746"/>
                <a:gd name="T50" fmla="*/ 262 w 642"/>
                <a:gd name="T51" fmla="*/ 638 h 746"/>
                <a:gd name="T52" fmla="*/ 372 w 642"/>
                <a:gd name="T53" fmla="*/ 638 h 746"/>
                <a:gd name="T54" fmla="*/ 400 w 642"/>
                <a:gd name="T55" fmla="*/ 634 h 746"/>
                <a:gd name="T56" fmla="*/ 452 w 642"/>
                <a:gd name="T57" fmla="*/ 614 h 746"/>
                <a:gd name="T58" fmla="*/ 502 w 642"/>
                <a:gd name="T59" fmla="*/ 588 h 746"/>
                <a:gd name="T60" fmla="*/ 544 w 642"/>
                <a:gd name="T61" fmla="*/ 554 h 746"/>
                <a:gd name="T62" fmla="*/ 580 w 642"/>
                <a:gd name="T63" fmla="*/ 512 h 746"/>
                <a:gd name="T64" fmla="*/ 608 w 642"/>
                <a:gd name="T65" fmla="*/ 464 h 746"/>
                <a:gd name="T66" fmla="*/ 628 w 642"/>
                <a:gd name="T67" fmla="*/ 412 h 746"/>
                <a:gd name="T68" fmla="*/ 640 w 642"/>
                <a:gd name="T69" fmla="*/ 356 h 746"/>
                <a:gd name="T70" fmla="*/ 642 w 642"/>
                <a:gd name="T71" fmla="*/ 32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2" h="746">
                  <a:moveTo>
                    <a:pt x="642" y="326"/>
                  </a:moveTo>
                  <a:lnTo>
                    <a:pt x="642" y="326"/>
                  </a:lnTo>
                  <a:lnTo>
                    <a:pt x="642" y="294"/>
                  </a:lnTo>
                  <a:lnTo>
                    <a:pt x="636" y="262"/>
                  </a:lnTo>
                  <a:lnTo>
                    <a:pt x="630" y="230"/>
                  </a:lnTo>
                  <a:lnTo>
                    <a:pt x="620" y="202"/>
                  </a:lnTo>
                  <a:lnTo>
                    <a:pt x="606" y="172"/>
                  </a:lnTo>
                  <a:lnTo>
                    <a:pt x="590" y="146"/>
                  </a:lnTo>
                  <a:lnTo>
                    <a:pt x="574" y="122"/>
                  </a:lnTo>
                  <a:lnTo>
                    <a:pt x="552" y="98"/>
                  </a:lnTo>
                  <a:lnTo>
                    <a:pt x="530" y="78"/>
                  </a:lnTo>
                  <a:lnTo>
                    <a:pt x="506" y="58"/>
                  </a:lnTo>
                  <a:lnTo>
                    <a:pt x="480" y="42"/>
                  </a:lnTo>
                  <a:lnTo>
                    <a:pt x="452" y="28"/>
                  </a:lnTo>
                  <a:lnTo>
                    <a:pt x="424" y="16"/>
                  </a:lnTo>
                  <a:lnTo>
                    <a:pt x="392" y="8"/>
                  </a:lnTo>
                  <a:lnTo>
                    <a:pt x="360" y="2"/>
                  </a:lnTo>
                  <a:lnTo>
                    <a:pt x="328" y="0"/>
                  </a:lnTo>
                  <a:lnTo>
                    <a:pt x="328" y="0"/>
                  </a:lnTo>
                  <a:lnTo>
                    <a:pt x="294" y="2"/>
                  </a:lnTo>
                  <a:lnTo>
                    <a:pt x="262" y="6"/>
                  </a:lnTo>
                  <a:lnTo>
                    <a:pt x="230" y="12"/>
                  </a:lnTo>
                  <a:lnTo>
                    <a:pt x="200" y="22"/>
                  </a:lnTo>
                  <a:lnTo>
                    <a:pt x="172" y="36"/>
                  </a:lnTo>
                  <a:lnTo>
                    <a:pt x="146" y="50"/>
                  </a:lnTo>
                  <a:lnTo>
                    <a:pt x="120" y="68"/>
                  </a:lnTo>
                  <a:lnTo>
                    <a:pt x="96" y="88"/>
                  </a:lnTo>
                  <a:lnTo>
                    <a:pt x="76" y="112"/>
                  </a:lnTo>
                  <a:lnTo>
                    <a:pt x="56" y="136"/>
                  </a:lnTo>
                  <a:lnTo>
                    <a:pt x="40" y="162"/>
                  </a:lnTo>
                  <a:lnTo>
                    <a:pt x="26" y="190"/>
                  </a:lnTo>
                  <a:lnTo>
                    <a:pt x="14" y="218"/>
                  </a:lnTo>
                  <a:lnTo>
                    <a:pt x="6" y="250"/>
                  </a:lnTo>
                  <a:lnTo>
                    <a:pt x="2" y="282"/>
                  </a:lnTo>
                  <a:lnTo>
                    <a:pt x="0" y="314"/>
                  </a:lnTo>
                  <a:lnTo>
                    <a:pt x="0" y="314"/>
                  </a:lnTo>
                  <a:lnTo>
                    <a:pt x="0" y="344"/>
                  </a:lnTo>
                  <a:lnTo>
                    <a:pt x="2" y="374"/>
                  </a:lnTo>
                  <a:lnTo>
                    <a:pt x="8" y="402"/>
                  </a:lnTo>
                  <a:lnTo>
                    <a:pt x="18" y="428"/>
                  </a:lnTo>
                  <a:lnTo>
                    <a:pt x="28" y="456"/>
                  </a:lnTo>
                  <a:lnTo>
                    <a:pt x="40" y="480"/>
                  </a:lnTo>
                  <a:lnTo>
                    <a:pt x="56" y="504"/>
                  </a:lnTo>
                  <a:lnTo>
                    <a:pt x="72" y="526"/>
                  </a:lnTo>
                  <a:lnTo>
                    <a:pt x="92" y="548"/>
                  </a:lnTo>
                  <a:lnTo>
                    <a:pt x="112" y="566"/>
                  </a:lnTo>
                  <a:lnTo>
                    <a:pt x="134" y="584"/>
                  </a:lnTo>
                  <a:lnTo>
                    <a:pt x="156" y="600"/>
                  </a:lnTo>
                  <a:lnTo>
                    <a:pt x="182" y="612"/>
                  </a:lnTo>
                  <a:lnTo>
                    <a:pt x="206" y="624"/>
                  </a:lnTo>
                  <a:lnTo>
                    <a:pt x="234" y="632"/>
                  </a:lnTo>
                  <a:lnTo>
                    <a:pt x="262" y="638"/>
                  </a:lnTo>
                  <a:lnTo>
                    <a:pt x="314" y="746"/>
                  </a:lnTo>
                  <a:lnTo>
                    <a:pt x="372" y="638"/>
                  </a:lnTo>
                  <a:lnTo>
                    <a:pt x="372" y="638"/>
                  </a:lnTo>
                  <a:lnTo>
                    <a:pt x="400" y="634"/>
                  </a:lnTo>
                  <a:lnTo>
                    <a:pt x="426" y="626"/>
                  </a:lnTo>
                  <a:lnTo>
                    <a:pt x="452" y="614"/>
                  </a:lnTo>
                  <a:lnTo>
                    <a:pt x="478" y="602"/>
                  </a:lnTo>
                  <a:lnTo>
                    <a:pt x="502" y="588"/>
                  </a:lnTo>
                  <a:lnTo>
                    <a:pt x="524" y="572"/>
                  </a:lnTo>
                  <a:lnTo>
                    <a:pt x="544" y="554"/>
                  </a:lnTo>
                  <a:lnTo>
                    <a:pt x="562" y="534"/>
                  </a:lnTo>
                  <a:lnTo>
                    <a:pt x="580" y="512"/>
                  </a:lnTo>
                  <a:lnTo>
                    <a:pt x="594" y="490"/>
                  </a:lnTo>
                  <a:lnTo>
                    <a:pt x="608" y="464"/>
                  </a:lnTo>
                  <a:lnTo>
                    <a:pt x="620" y="440"/>
                  </a:lnTo>
                  <a:lnTo>
                    <a:pt x="628" y="412"/>
                  </a:lnTo>
                  <a:lnTo>
                    <a:pt x="636" y="384"/>
                  </a:lnTo>
                  <a:lnTo>
                    <a:pt x="640" y="356"/>
                  </a:lnTo>
                  <a:lnTo>
                    <a:pt x="642" y="326"/>
                  </a:lnTo>
                  <a:lnTo>
                    <a:pt x="642" y="3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TextBox 17">
              <a:extLst>
                <a:ext uri="{FF2B5EF4-FFF2-40B4-BE49-F238E27FC236}">
                  <a16:creationId xmlns:a16="http://schemas.microsoft.com/office/drawing/2014/main" id="{17A78CB2-0220-495F-B270-B4DC23404FB6}"/>
                </a:ext>
              </a:extLst>
            </p:cNvPr>
            <p:cNvSpPr txBox="1"/>
            <p:nvPr/>
          </p:nvSpPr>
          <p:spPr>
            <a:xfrm>
              <a:off x="3265845" y="2630407"/>
              <a:ext cx="1174293" cy="307777"/>
            </a:xfrm>
            <a:prstGeom prst="rect">
              <a:avLst/>
            </a:prstGeom>
            <a:noFill/>
          </p:spPr>
          <p:txBody>
            <a:bodyPr wrap="square" rtlCol="0">
              <a:spAutoFit/>
            </a:bodyPr>
            <a:lstStyle/>
            <a:p>
              <a:pPr algn="ctr"/>
              <a:r>
                <a:rPr lang="id-ID" sz="1400" b="1" dirty="0">
                  <a:solidFill>
                    <a:schemeClr val="bg1"/>
                  </a:solidFill>
                  <a:latin typeface="Montserrat SemiBold" panose="00000700000000000000" pitchFamily="50" charset="0"/>
                  <a:ea typeface="Lato" charset="0"/>
                  <a:cs typeface="Lato" charset="0"/>
                </a:rPr>
                <a:t>???</a:t>
              </a:r>
              <a:endParaRPr lang="en-US" sz="1400" b="1" dirty="0">
                <a:solidFill>
                  <a:schemeClr val="bg1"/>
                </a:solidFill>
                <a:latin typeface="Montserrat SemiBold" panose="00000700000000000000" pitchFamily="50" charset="0"/>
                <a:ea typeface="Lato" charset="0"/>
                <a:cs typeface="Lato" charset="0"/>
              </a:endParaRPr>
            </a:p>
          </p:txBody>
        </p:sp>
      </p:grpSp>
      <p:grpSp>
        <p:nvGrpSpPr>
          <p:cNvPr id="5" name="Group 4">
            <a:extLst>
              <a:ext uri="{FF2B5EF4-FFF2-40B4-BE49-F238E27FC236}">
                <a16:creationId xmlns:a16="http://schemas.microsoft.com/office/drawing/2014/main" id="{06161C8D-E2C5-3A18-E44C-BDD73D843FE4}"/>
              </a:ext>
            </a:extLst>
          </p:cNvPr>
          <p:cNvGrpSpPr/>
          <p:nvPr/>
        </p:nvGrpSpPr>
        <p:grpSpPr>
          <a:xfrm>
            <a:off x="9564969" y="3219203"/>
            <a:ext cx="1174293" cy="1167010"/>
            <a:chOff x="9564969" y="3219203"/>
            <a:chExt cx="1174293" cy="1167010"/>
          </a:xfrm>
        </p:grpSpPr>
        <p:sp>
          <p:nvSpPr>
            <p:cNvPr id="9" name="Freeform 7">
              <a:extLst>
                <a:ext uri="{FF2B5EF4-FFF2-40B4-BE49-F238E27FC236}">
                  <a16:creationId xmlns:a16="http://schemas.microsoft.com/office/drawing/2014/main" id="{45D72504-F1B1-4530-B3CB-FB4829A32B81}"/>
                </a:ext>
              </a:extLst>
            </p:cNvPr>
            <p:cNvSpPr>
              <a:spLocks/>
            </p:cNvSpPr>
            <p:nvPr/>
          </p:nvSpPr>
          <p:spPr bwMode="auto">
            <a:xfrm>
              <a:off x="9564969" y="3219203"/>
              <a:ext cx="1172472" cy="1167010"/>
            </a:xfrm>
            <a:custGeom>
              <a:avLst/>
              <a:gdLst>
                <a:gd name="T0" fmla="*/ 86 w 644"/>
                <a:gd name="T1" fmla="*/ 100 h 641"/>
                <a:gd name="T2" fmla="*/ 136 w 644"/>
                <a:gd name="T3" fmla="*/ 58 h 641"/>
                <a:gd name="T4" fmla="*/ 190 w 644"/>
                <a:gd name="T5" fmla="*/ 26 h 641"/>
                <a:gd name="T6" fmla="*/ 250 w 644"/>
                <a:gd name="T7" fmla="*/ 8 h 641"/>
                <a:gd name="T8" fmla="*/ 310 w 644"/>
                <a:gd name="T9" fmla="*/ 0 h 641"/>
                <a:gd name="T10" fmla="*/ 372 w 644"/>
                <a:gd name="T11" fmla="*/ 4 h 641"/>
                <a:gd name="T12" fmla="*/ 432 w 644"/>
                <a:gd name="T13" fmla="*/ 18 h 641"/>
                <a:gd name="T14" fmla="*/ 488 w 644"/>
                <a:gd name="T15" fmla="*/ 46 h 641"/>
                <a:gd name="T16" fmla="*/ 540 w 644"/>
                <a:gd name="T17" fmla="*/ 86 h 641"/>
                <a:gd name="T18" fmla="*/ 564 w 644"/>
                <a:gd name="T19" fmla="*/ 108 h 641"/>
                <a:gd name="T20" fmla="*/ 602 w 644"/>
                <a:gd name="T21" fmla="*/ 160 h 641"/>
                <a:gd name="T22" fmla="*/ 628 w 644"/>
                <a:gd name="T23" fmla="*/ 218 h 641"/>
                <a:gd name="T24" fmla="*/ 642 w 644"/>
                <a:gd name="T25" fmla="*/ 278 h 641"/>
                <a:gd name="T26" fmla="*/ 644 w 644"/>
                <a:gd name="T27" fmla="*/ 340 h 641"/>
                <a:gd name="T28" fmla="*/ 634 w 644"/>
                <a:gd name="T29" fmla="*/ 400 h 641"/>
                <a:gd name="T30" fmla="*/ 612 w 644"/>
                <a:gd name="T31" fmla="*/ 459 h 641"/>
                <a:gd name="T32" fmla="*/ 578 w 644"/>
                <a:gd name="T33" fmla="*/ 513 h 641"/>
                <a:gd name="T34" fmla="*/ 556 w 644"/>
                <a:gd name="T35" fmla="*/ 539 h 641"/>
                <a:gd name="T36" fmla="*/ 512 w 644"/>
                <a:gd name="T37" fmla="*/ 577 h 641"/>
                <a:gd name="T38" fmla="*/ 464 w 644"/>
                <a:gd name="T39" fmla="*/ 607 h 641"/>
                <a:gd name="T40" fmla="*/ 412 w 644"/>
                <a:gd name="T41" fmla="*/ 627 h 641"/>
                <a:gd name="T42" fmla="*/ 358 w 644"/>
                <a:gd name="T43" fmla="*/ 639 h 641"/>
                <a:gd name="T44" fmla="*/ 302 w 644"/>
                <a:gd name="T45" fmla="*/ 641 h 641"/>
                <a:gd name="T46" fmla="*/ 246 w 644"/>
                <a:gd name="T47" fmla="*/ 631 h 641"/>
                <a:gd name="T48" fmla="*/ 192 w 644"/>
                <a:gd name="T49" fmla="*/ 613 h 641"/>
                <a:gd name="T50" fmla="*/ 142 w 644"/>
                <a:gd name="T51" fmla="*/ 585 h 641"/>
                <a:gd name="T52" fmla="*/ 64 w 644"/>
                <a:gd name="T53" fmla="*/ 509 h 641"/>
                <a:gd name="T54" fmla="*/ 48 w 644"/>
                <a:gd name="T55" fmla="*/ 487 h 641"/>
                <a:gd name="T56" fmla="*/ 22 w 644"/>
                <a:gd name="T57" fmla="*/ 438 h 641"/>
                <a:gd name="T58" fmla="*/ 6 w 644"/>
                <a:gd name="T59" fmla="*/ 386 h 641"/>
                <a:gd name="T60" fmla="*/ 0 w 644"/>
                <a:gd name="T61" fmla="*/ 332 h 641"/>
                <a:gd name="T62" fmla="*/ 2 w 644"/>
                <a:gd name="T63" fmla="*/ 276 h 641"/>
                <a:gd name="T64" fmla="*/ 14 w 644"/>
                <a:gd name="T65" fmla="*/ 222 h 641"/>
                <a:gd name="T66" fmla="*/ 36 w 644"/>
                <a:gd name="T67" fmla="*/ 170 h 641"/>
                <a:gd name="T68" fmla="*/ 68 w 644"/>
                <a:gd name="T69" fmla="*/ 122 h 641"/>
                <a:gd name="T70" fmla="*/ 86 w 644"/>
                <a:gd name="T71" fmla="*/ 10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4" h="641">
                  <a:moveTo>
                    <a:pt x="86" y="100"/>
                  </a:moveTo>
                  <a:lnTo>
                    <a:pt x="86" y="100"/>
                  </a:lnTo>
                  <a:lnTo>
                    <a:pt x="110" y="78"/>
                  </a:lnTo>
                  <a:lnTo>
                    <a:pt x="136" y="58"/>
                  </a:lnTo>
                  <a:lnTo>
                    <a:pt x="162" y="40"/>
                  </a:lnTo>
                  <a:lnTo>
                    <a:pt x="190" y="26"/>
                  </a:lnTo>
                  <a:lnTo>
                    <a:pt x="220" y="16"/>
                  </a:lnTo>
                  <a:lnTo>
                    <a:pt x="250" y="8"/>
                  </a:lnTo>
                  <a:lnTo>
                    <a:pt x="280" y="2"/>
                  </a:lnTo>
                  <a:lnTo>
                    <a:pt x="310" y="0"/>
                  </a:lnTo>
                  <a:lnTo>
                    <a:pt x="342" y="0"/>
                  </a:lnTo>
                  <a:lnTo>
                    <a:pt x="372" y="4"/>
                  </a:lnTo>
                  <a:lnTo>
                    <a:pt x="402" y="10"/>
                  </a:lnTo>
                  <a:lnTo>
                    <a:pt x="432" y="18"/>
                  </a:lnTo>
                  <a:lnTo>
                    <a:pt x="460" y="30"/>
                  </a:lnTo>
                  <a:lnTo>
                    <a:pt x="488" y="46"/>
                  </a:lnTo>
                  <a:lnTo>
                    <a:pt x="514" y="64"/>
                  </a:lnTo>
                  <a:lnTo>
                    <a:pt x="540" y="86"/>
                  </a:lnTo>
                  <a:lnTo>
                    <a:pt x="540" y="86"/>
                  </a:lnTo>
                  <a:lnTo>
                    <a:pt x="564" y="108"/>
                  </a:lnTo>
                  <a:lnTo>
                    <a:pt x="584" y="134"/>
                  </a:lnTo>
                  <a:lnTo>
                    <a:pt x="602" y="160"/>
                  </a:lnTo>
                  <a:lnTo>
                    <a:pt x="616" y="188"/>
                  </a:lnTo>
                  <a:lnTo>
                    <a:pt x="628" y="218"/>
                  </a:lnTo>
                  <a:lnTo>
                    <a:pt x="636" y="248"/>
                  </a:lnTo>
                  <a:lnTo>
                    <a:pt x="642" y="278"/>
                  </a:lnTo>
                  <a:lnTo>
                    <a:pt x="644" y="308"/>
                  </a:lnTo>
                  <a:lnTo>
                    <a:pt x="644" y="340"/>
                  </a:lnTo>
                  <a:lnTo>
                    <a:pt x="640" y="370"/>
                  </a:lnTo>
                  <a:lnTo>
                    <a:pt x="634" y="400"/>
                  </a:lnTo>
                  <a:lnTo>
                    <a:pt x="624" y="430"/>
                  </a:lnTo>
                  <a:lnTo>
                    <a:pt x="612" y="459"/>
                  </a:lnTo>
                  <a:lnTo>
                    <a:pt x="596" y="487"/>
                  </a:lnTo>
                  <a:lnTo>
                    <a:pt x="578" y="513"/>
                  </a:lnTo>
                  <a:lnTo>
                    <a:pt x="556" y="539"/>
                  </a:lnTo>
                  <a:lnTo>
                    <a:pt x="556" y="539"/>
                  </a:lnTo>
                  <a:lnTo>
                    <a:pt x="534" y="559"/>
                  </a:lnTo>
                  <a:lnTo>
                    <a:pt x="512" y="577"/>
                  </a:lnTo>
                  <a:lnTo>
                    <a:pt x="488" y="593"/>
                  </a:lnTo>
                  <a:lnTo>
                    <a:pt x="464" y="607"/>
                  </a:lnTo>
                  <a:lnTo>
                    <a:pt x="438" y="619"/>
                  </a:lnTo>
                  <a:lnTo>
                    <a:pt x="412" y="627"/>
                  </a:lnTo>
                  <a:lnTo>
                    <a:pt x="384" y="635"/>
                  </a:lnTo>
                  <a:lnTo>
                    <a:pt x="358" y="639"/>
                  </a:lnTo>
                  <a:lnTo>
                    <a:pt x="330" y="641"/>
                  </a:lnTo>
                  <a:lnTo>
                    <a:pt x="302" y="641"/>
                  </a:lnTo>
                  <a:lnTo>
                    <a:pt x="274" y="637"/>
                  </a:lnTo>
                  <a:lnTo>
                    <a:pt x="246" y="631"/>
                  </a:lnTo>
                  <a:lnTo>
                    <a:pt x="220" y="623"/>
                  </a:lnTo>
                  <a:lnTo>
                    <a:pt x="192" y="613"/>
                  </a:lnTo>
                  <a:lnTo>
                    <a:pt x="168" y="601"/>
                  </a:lnTo>
                  <a:lnTo>
                    <a:pt x="142" y="585"/>
                  </a:lnTo>
                  <a:lnTo>
                    <a:pt x="30" y="625"/>
                  </a:lnTo>
                  <a:lnTo>
                    <a:pt x="64" y="509"/>
                  </a:lnTo>
                  <a:lnTo>
                    <a:pt x="64" y="509"/>
                  </a:lnTo>
                  <a:lnTo>
                    <a:pt x="48" y="487"/>
                  </a:lnTo>
                  <a:lnTo>
                    <a:pt x="34" y="463"/>
                  </a:lnTo>
                  <a:lnTo>
                    <a:pt x="22" y="438"/>
                  </a:lnTo>
                  <a:lnTo>
                    <a:pt x="14" y="412"/>
                  </a:lnTo>
                  <a:lnTo>
                    <a:pt x="6" y="386"/>
                  </a:lnTo>
                  <a:lnTo>
                    <a:pt x="2" y="358"/>
                  </a:lnTo>
                  <a:lnTo>
                    <a:pt x="0" y="332"/>
                  </a:lnTo>
                  <a:lnTo>
                    <a:pt x="0" y="304"/>
                  </a:lnTo>
                  <a:lnTo>
                    <a:pt x="2" y="276"/>
                  </a:lnTo>
                  <a:lnTo>
                    <a:pt x="8" y="250"/>
                  </a:lnTo>
                  <a:lnTo>
                    <a:pt x="14" y="222"/>
                  </a:lnTo>
                  <a:lnTo>
                    <a:pt x="24" y="196"/>
                  </a:lnTo>
                  <a:lnTo>
                    <a:pt x="36" y="170"/>
                  </a:lnTo>
                  <a:lnTo>
                    <a:pt x="50" y="146"/>
                  </a:lnTo>
                  <a:lnTo>
                    <a:pt x="68" y="122"/>
                  </a:lnTo>
                  <a:lnTo>
                    <a:pt x="86" y="100"/>
                  </a:lnTo>
                  <a:lnTo>
                    <a:pt x="86" y="10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TextBox 19">
              <a:extLst>
                <a:ext uri="{FF2B5EF4-FFF2-40B4-BE49-F238E27FC236}">
                  <a16:creationId xmlns:a16="http://schemas.microsoft.com/office/drawing/2014/main" id="{2568A1CB-EAC5-4A23-8996-AD9EA86AD35F}"/>
                </a:ext>
              </a:extLst>
            </p:cNvPr>
            <p:cNvSpPr txBox="1"/>
            <p:nvPr/>
          </p:nvSpPr>
          <p:spPr>
            <a:xfrm>
              <a:off x="9564969" y="3648819"/>
              <a:ext cx="1174293" cy="307777"/>
            </a:xfrm>
            <a:prstGeom prst="rect">
              <a:avLst/>
            </a:prstGeom>
            <a:noFill/>
          </p:spPr>
          <p:txBody>
            <a:bodyPr wrap="square" rtlCol="0">
              <a:spAutoFit/>
            </a:bodyPr>
            <a:lstStyle/>
            <a:p>
              <a:pPr algn="ctr"/>
              <a:r>
                <a:rPr lang="id-ID" sz="1400" b="1" dirty="0">
                  <a:solidFill>
                    <a:schemeClr val="bg1"/>
                  </a:solidFill>
                  <a:latin typeface="Montserrat SemiBold" panose="00000700000000000000" pitchFamily="50" charset="0"/>
                  <a:ea typeface="Lato" charset="0"/>
                  <a:cs typeface="Lato" charset="0"/>
                </a:rPr>
                <a:t>???</a:t>
              </a:r>
              <a:endParaRPr lang="en-US" sz="1400" b="1" dirty="0">
                <a:solidFill>
                  <a:schemeClr val="bg1"/>
                </a:solidFill>
                <a:latin typeface="Montserrat SemiBold" panose="00000700000000000000" pitchFamily="50" charset="0"/>
                <a:ea typeface="Lato" charset="0"/>
                <a:cs typeface="Lato" charset="0"/>
              </a:endParaRPr>
            </a:p>
          </p:txBody>
        </p:sp>
      </p:grpSp>
      <p:grpSp>
        <p:nvGrpSpPr>
          <p:cNvPr id="4" name="Group 3">
            <a:extLst>
              <a:ext uri="{FF2B5EF4-FFF2-40B4-BE49-F238E27FC236}">
                <a16:creationId xmlns:a16="http://schemas.microsoft.com/office/drawing/2014/main" id="{5605FDA5-69DC-CAEB-141E-CF51A819B33F}"/>
              </a:ext>
            </a:extLst>
          </p:cNvPr>
          <p:cNvGrpSpPr/>
          <p:nvPr/>
        </p:nvGrpSpPr>
        <p:grpSpPr>
          <a:xfrm>
            <a:off x="7732314" y="2162359"/>
            <a:ext cx="1198732" cy="1358174"/>
            <a:chOff x="7732314" y="2162359"/>
            <a:chExt cx="1198732" cy="1358174"/>
          </a:xfrm>
        </p:grpSpPr>
        <p:sp>
          <p:nvSpPr>
            <p:cNvPr id="10" name="Freeform 5">
              <a:extLst>
                <a:ext uri="{FF2B5EF4-FFF2-40B4-BE49-F238E27FC236}">
                  <a16:creationId xmlns:a16="http://schemas.microsoft.com/office/drawing/2014/main" id="{36C224ED-EB80-4D8A-A6EF-15F735AEB3EA}"/>
                </a:ext>
              </a:extLst>
            </p:cNvPr>
            <p:cNvSpPr>
              <a:spLocks/>
            </p:cNvSpPr>
            <p:nvPr/>
          </p:nvSpPr>
          <p:spPr bwMode="auto">
            <a:xfrm rot="1800000">
              <a:off x="7732314" y="2162359"/>
              <a:ext cx="1168830" cy="1358174"/>
            </a:xfrm>
            <a:custGeom>
              <a:avLst/>
              <a:gdLst>
                <a:gd name="T0" fmla="*/ 642 w 642"/>
                <a:gd name="T1" fmla="*/ 326 h 746"/>
                <a:gd name="T2" fmla="*/ 636 w 642"/>
                <a:gd name="T3" fmla="*/ 262 h 746"/>
                <a:gd name="T4" fmla="*/ 620 w 642"/>
                <a:gd name="T5" fmla="*/ 202 h 746"/>
                <a:gd name="T6" fmla="*/ 590 w 642"/>
                <a:gd name="T7" fmla="*/ 146 h 746"/>
                <a:gd name="T8" fmla="*/ 552 w 642"/>
                <a:gd name="T9" fmla="*/ 98 h 746"/>
                <a:gd name="T10" fmla="*/ 506 w 642"/>
                <a:gd name="T11" fmla="*/ 58 h 746"/>
                <a:gd name="T12" fmla="*/ 452 w 642"/>
                <a:gd name="T13" fmla="*/ 28 h 746"/>
                <a:gd name="T14" fmla="*/ 392 w 642"/>
                <a:gd name="T15" fmla="*/ 8 h 746"/>
                <a:gd name="T16" fmla="*/ 328 w 642"/>
                <a:gd name="T17" fmla="*/ 0 h 746"/>
                <a:gd name="T18" fmla="*/ 294 w 642"/>
                <a:gd name="T19" fmla="*/ 2 h 746"/>
                <a:gd name="T20" fmla="*/ 230 w 642"/>
                <a:gd name="T21" fmla="*/ 12 h 746"/>
                <a:gd name="T22" fmla="*/ 172 w 642"/>
                <a:gd name="T23" fmla="*/ 36 h 746"/>
                <a:gd name="T24" fmla="*/ 120 w 642"/>
                <a:gd name="T25" fmla="*/ 68 h 746"/>
                <a:gd name="T26" fmla="*/ 76 w 642"/>
                <a:gd name="T27" fmla="*/ 112 h 746"/>
                <a:gd name="T28" fmla="*/ 40 w 642"/>
                <a:gd name="T29" fmla="*/ 162 h 746"/>
                <a:gd name="T30" fmla="*/ 14 w 642"/>
                <a:gd name="T31" fmla="*/ 218 h 746"/>
                <a:gd name="T32" fmla="*/ 2 w 642"/>
                <a:gd name="T33" fmla="*/ 282 h 746"/>
                <a:gd name="T34" fmla="*/ 0 w 642"/>
                <a:gd name="T35" fmla="*/ 314 h 746"/>
                <a:gd name="T36" fmla="*/ 2 w 642"/>
                <a:gd name="T37" fmla="*/ 374 h 746"/>
                <a:gd name="T38" fmla="*/ 18 w 642"/>
                <a:gd name="T39" fmla="*/ 428 h 746"/>
                <a:gd name="T40" fmla="*/ 40 w 642"/>
                <a:gd name="T41" fmla="*/ 480 h 746"/>
                <a:gd name="T42" fmla="*/ 72 w 642"/>
                <a:gd name="T43" fmla="*/ 526 h 746"/>
                <a:gd name="T44" fmla="*/ 112 w 642"/>
                <a:gd name="T45" fmla="*/ 566 h 746"/>
                <a:gd name="T46" fmla="*/ 156 w 642"/>
                <a:gd name="T47" fmla="*/ 600 h 746"/>
                <a:gd name="T48" fmla="*/ 206 w 642"/>
                <a:gd name="T49" fmla="*/ 624 h 746"/>
                <a:gd name="T50" fmla="*/ 262 w 642"/>
                <a:gd name="T51" fmla="*/ 638 h 746"/>
                <a:gd name="T52" fmla="*/ 372 w 642"/>
                <a:gd name="T53" fmla="*/ 638 h 746"/>
                <a:gd name="T54" fmla="*/ 400 w 642"/>
                <a:gd name="T55" fmla="*/ 634 h 746"/>
                <a:gd name="T56" fmla="*/ 452 w 642"/>
                <a:gd name="T57" fmla="*/ 614 h 746"/>
                <a:gd name="T58" fmla="*/ 502 w 642"/>
                <a:gd name="T59" fmla="*/ 588 h 746"/>
                <a:gd name="T60" fmla="*/ 544 w 642"/>
                <a:gd name="T61" fmla="*/ 554 h 746"/>
                <a:gd name="T62" fmla="*/ 580 w 642"/>
                <a:gd name="T63" fmla="*/ 512 h 746"/>
                <a:gd name="T64" fmla="*/ 608 w 642"/>
                <a:gd name="T65" fmla="*/ 464 h 746"/>
                <a:gd name="T66" fmla="*/ 628 w 642"/>
                <a:gd name="T67" fmla="*/ 412 h 746"/>
                <a:gd name="T68" fmla="*/ 640 w 642"/>
                <a:gd name="T69" fmla="*/ 356 h 746"/>
                <a:gd name="T70" fmla="*/ 642 w 642"/>
                <a:gd name="T71" fmla="*/ 32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2" h="746">
                  <a:moveTo>
                    <a:pt x="642" y="326"/>
                  </a:moveTo>
                  <a:lnTo>
                    <a:pt x="642" y="326"/>
                  </a:lnTo>
                  <a:lnTo>
                    <a:pt x="642" y="294"/>
                  </a:lnTo>
                  <a:lnTo>
                    <a:pt x="636" y="262"/>
                  </a:lnTo>
                  <a:lnTo>
                    <a:pt x="630" y="230"/>
                  </a:lnTo>
                  <a:lnTo>
                    <a:pt x="620" y="202"/>
                  </a:lnTo>
                  <a:lnTo>
                    <a:pt x="606" y="172"/>
                  </a:lnTo>
                  <a:lnTo>
                    <a:pt x="590" y="146"/>
                  </a:lnTo>
                  <a:lnTo>
                    <a:pt x="574" y="122"/>
                  </a:lnTo>
                  <a:lnTo>
                    <a:pt x="552" y="98"/>
                  </a:lnTo>
                  <a:lnTo>
                    <a:pt x="530" y="78"/>
                  </a:lnTo>
                  <a:lnTo>
                    <a:pt x="506" y="58"/>
                  </a:lnTo>
                  <a:lnTo>
                    <a:pt x="480" y="42"/>
                  </a:lnTo>
                  <a:lnTo>
                    <a:pt x="452" y="28"/>
                  </a:lnTo>
                  <a:lnTo>
                    <a:pt x="424" y="16"/>
                  </a:lnTo>
                  <a:lnTo>
                    <a:pt x="392" y="8"/>
                  </a:lnTo>
                  <a:lnTo>
                    <a:pt x="360" y="2"/>
                  </a:lnTo>
                  <a:lnTo>
                    <a:pt x="328" y="0"/>
                  </a:lnTo>
                  <a:lnTo>
                    <a:pt x="328" y="0"/>
                  </a:lnTo>
                  <a:lnTo>
                    <a:pt x="294" y="2"/>
                  </a:lnTo>
                  <a:lnTo>
                    <a:pt x="262" y="6"/>
                  </a:lnTo>
                  <a:lnTo>
                    <a:pt x="230" y="12"/>
                  </a:lnTo>
                  <a:lnTo>
                    <a:pt x="200" y="22"/>
                  </a:lnTo>
                  <a:lnTo>
                    <a:pt x="172" y="36"/>
                  </a:lnTo>
                  <a:lnTo>
                    <a:pt x="146" y="50"/>
                  </a:lnTo>
                  <a:lnTo>
                    <a:pt x="120" y="68"/>
                  </a:lnTo>
                  <a:lnTo>
                    <a:pt x="96" y="88"/>
                  </a:lnTo>
                  <a:lnTo>
                    <a:pt x="76" y="112"/>
                  </a:lnTo>
                  <a:lnTo>
                    <a:pt x="56" y="136"/>
                  </a:lnTo>
                  <a:lnTo>
                    <a:pt x="40" y="162"/>
                  </a:lnTo>
                  <a:lnTo>
                    <a:pt x="26" y="190"/>
                  </a:lnTo>
                  <a:lnTo>
                    <a:pt x="14" y="218"/>
                  </a:lnTo>
                  <a:lnTo>
                    <a:pt x="6" y="250"/>
                  </a:lnTo>
                  <a:lnTo>
                    <a:pt x="2" y="282"/>
                  </a:lnTo>
                  <a:lnTo>
                    <a:pt x="0" y="314"/>
                  </a:lnTo>
                  <a:lnTo>
                    <a:pt x="0" y="314"/>
                  </a:lnTo>
                  <a:lnTo>
                    <a:pt x="0" y="344"/>
                  </a:lnTo>
                  <a:lnTo>
                    <a:pt x="2" y="374"/>
                  </a:lnTo>
                  <a:lnTo>
                    <a:pt x="8" y="402"/>
                  </a:lnTo>
                  <a:lnTo>
                    <a:pt x="18" y="428"/>
                  </a:lnTo>
                  <a:lnTo>
                    <a:pt x="28" y="456"/>
                  </a:lnTo>
                  <a:lnTo>
                    <a:pt x="40" y="480"/>
                  </a:lnTo>
                  <a:lnTo>
                    <a:pt x="56" y="504"/>
                  </a:lnTo>
                  <a:lnTo>
                    <a:pt x="72" y="526"/>
                  </a:lnTo>
                  <a:lnTo>
                    <a:pt x="92" y="548"/>
                  </a:lnTo>
                  <a:lnTo>
                    <a:pt x="112" y="566"/>
                  </a:lnTo>
                  <a:lnTo>
                    <a:pt x="134" y="584"/>
                  </a:lnTo>
                  <a:lnTo>
                    <a:pt x="156" y="600"/>
                  </a:lnTo>
                  <a:lnTo>
                    <a:pt x="182" y="612"/>
                  </a:lnTo>
                  <a:lnTo>
                    <a:pt x="206" y="624"/>
                  </a:lnTo>
                  <a:lnTo>
                    <a:pt x="234" y="632"/>
                  </a:lnTo>
                  <a:lnTo>
                    <a:pt x="262" y="638"/>
                  </a:lnTo>
                  <a:lnTo>
                    <a:pt x="314" y="746"/>
                  </a:lnTo>
                  <a:lnTo>
                    <a:pt x="372" y="638"/>
                  </a:lnTo>
                  <a:lnTo>
                    <a:pt x="372" y="638"/>
                  </a:lnTo>
                  <a:lnTo>
                    <a:pt x="400" y="634"/>
                  </a:lnTo>
                  <a:lnTo>
                    <a:pt x="426" y="626"/>
                  </a:lnTo>
                  <a:lnTo>
                    <a:pt x="452" y="614"/>
                  </a:lnTo>
                  <a:lnTo>
                    <a:pt x="478" y="602"/>
                  </a:lnTo>
                  <a:lnTo>
                    <a:pt x="502" y="588"/>
                  </a:lnTo>
                  <a:lnTo>
                    <a:pt x="524" y="572"/>
                  </a:lnTo>
                  <a:lnTo>
                    <a:pt x="544" y="554"/>
                  </a:lnTo>
                  <a:lnTo>
                    <a:pt x="562" y="534"/>
                  </a:lnTo>
                  <a:lnTo>
                    <a:pt x="580" y="512"/>
                  </a:lnTo>
                  <a:lnTo>
                    <a:pt x="594" y="490"/>
                  </a:lnTo>
                  <a:lnTo>
                    <a:pt x="608" y="464"/>
                  </a:lnTo>
                  <a:lnTo>
                    <a:pt x="620" y="440"/>
                  </a:lnTo>
                  <a:lnTo>
                    <a:pt x="628" y="412"/>
                  </a:lnTo>
                  <a:lnTo>
                    <a:pt x="636" y="384"/>
                  </a:lnTo>
                  <a:lnTo>
                    <a:pt x="640" y="356"/>
                  </a:lnTo>
                  <a:lnTo>
                    <a:pt x="642" y="326"/>
                  </a:lnTo>
                  <a:lnTo>
                    <a:pt x="642" y="32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a:extLst>
                <a:ext uri="{FF2B5EF4-FFF2-40B4-BE49-F238E27FC236}">
                  <a16:creationId xmlns:a16="http://schemas.microsoft.com/office/drawing/2014/main" id="{97B5C894-A753-4FE1-86A9-039D8B4471DF}"/>
                </a:ext>
              </a:extLst>
            </p:cNvPr>
            <p:cNvSpPr txBox="1"/>
            <p:nvPr/>
          </p:nvSpPr>
          <p:spPr>
            <a:xfrm>
              <a:off x="7756753" y="2630407"/>
              <a:ext cx="1174293" cy="307777"/>
            </a:xfrm>
            <a:prstGeom prst="rect">
              <a:avLst/>
            </a:prstGeom>
            <a:noFill/>
          </p:spPr>
          <p:txBody>
            <a:bodyPr wrap="square" rtlCol="0">
              <a:spAutoFit/>
            </a:bodyPr>
            <a:lstStyle/>
            <a:p>
              <a:pPr algn="ctr"/>
              <a:r>
                <a:rPr lang="id-ID" sz="1400" b="1" dirty="0">
                  <a:solidFill>
                    <a:schemeClr val="bg1"/>
                  </a:solidFill>
                  <a:latin typeface="Montserrat SemiBold" panose="00000700000000000000" pitchFamily="50" charset="0"/>
                  <a:ea typeface="Lato" charset="0"/>
                  <a:cs typeface="Lato" charset="0"/>
                </a:rPr>
                <a:t>???</a:t>
              </a:r>
              <a:endParaRPr lang="en-US" sz="1400" b="1" dirty="0">
                <a:solidFill>
                  <a:schemeClr val="bg1"/>
                </a:solidFill>
                <a:latin typeface="Montserrat SemiBold" panose="00000700000000000000" pitchFamily="50" charset="0"/>
                <a:ea typeface="Lato" charset="0"/>
                <a:cs typeface="Lato" charset="0"/>
              </a:endParaRPr>
            </a:p>
          </p:txBody>
        </p:sp>
      </p:grpSp>
    </p:spTree>
    <p:extLst>
      <p:ext uri="{BB962C8B-B14F-4D97-AF65-F5344CB8AC3E}">
        <p14:creationId xmlns:p14="http://schemas.microsoft.com/office/powerpoint/2010/main" val="1687572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25"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3"/>
                                        </p:tgtEl>
                                      </p:cBhvr>
                                    </p:animEffect>
                                  </p:childTnLst>
                                </p:cTn>
                              </p:par>
                              <p:par>
                                <p:cTn id="25" presetID="25" presetClass="entr" presetSubtype="0" fill="hold" nodeType="withEffect">
                                  <p:stCondLst>
                                    <p:cond delay="2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gtEl>
                                      </p:cBhvr>
                                    </p:animEffect>
                                  </p:childTnLst>
                                </p:cTn>
                              </p:par>
                              <p:par>
                                <p:cTn id="35" presetID="25" presetClass="entr" presetSubtype="0" fill="hold" nodeType="withEffect">
                                  <p:stCondLst>
                                    <p:cond delay="30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0" dur="1000" fill="hold"/>
                                        <p:tgtEl>
                                          <p:spTgt spid="5"/>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19399</TotalTime>
  <Words>1470</Words>
  <Application>Microsoft Macintosh PowerPoint</Application>
  <PresentationFormat>Widescreen</PresentationFormat>
  <Paragraphs>104</Paragraphs>
  <Slides>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Lato</vt:lpstr>
      <vt:lpstr>Montserrat Black</vt:lpstr>
      <vt:lpstr>Montserrat SemiBold</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dc:creator>
  <cp:lastModifiedBy>Philip Jaques</cp:lastModifiedBy>
  <cp:revision>1644</cp:revision>
  <dcterms:created xsi:type="dcterms:W3CDTF">2014-10-14T06:21:58Z</dcterms:created>
  <dcterms:modified xsi:type="dcterms:W3CDTF">2023-04-17T19:41:28Z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820e8-223f-4ed2-bd95-81c83f641284_Enabled">
    <vt:lpwstr>true</vt:lpwstr>
  </property>
  <property fmtid="{D5CDD505-2E9C-101B-9397-08002B2CF9AE}" pid="3" name="MSIP_Label_b24820e8-223f-4ed2-bd95-81c83f641284_SetDate">
    <vt:lpwstr>2023-04-13T20:28:44Z</vt:lpwstr>
  </property>
  <property fmtid="{D5CDD505-2E9C-101B-9397-08002B2CF9AE}" pid="4" name="MSIP_Label_b24820e8-223f-4ed2-bd95-81c83f641284_Method">
    <vt:lpwstr>Standard</vt:lpwstr>
  </property>
  <property fmtid="{D5CDD505-2E9C-101B-9397-08002B2CF9AE}" pid="5" name="MSIP_Label_b24820e8-223f-4ed2-bd95-81c83f641284_Name">
    <vt:lpwstr>b24820e8-223f-4ed2-bd95-81c83f641284</vt:lpwstr>
  </property>
  <property fmtid="{D5CDD505-2E9C-101B-9397-08002B2CF9AE}" pid="6" name="MSIP_Label_b24820e8-223f-4ed2-bd95-81c83f641284_SiteId">
    <vt:lpwstr>3cbcc3d3-094d-4006-9849-0d11d61f484d</vt:lpwstr>
  </property>
  <property fmtid="{D5CDD505-2E9C-101B-9397-08002B2CF9AE}" pid="7" name="MSIP_Label_b24820e8-223f-4ed2-bd95-81c83f641284_ActionId">
    <vt:lpwstr>cc9b115a-6d7f-4302-9c4b-9b231e9dd372</vt:lpwstr>
  </property>
  <property fmtid="{D5CDD505-2E9C-101B-9397-08002B2CF9AE}" pid="8" name="MSIP_Label_b24820e8-223f-4ed2-bd95-81c83f641284_ContentBits">
    <vt:lpwstr>0</vt:lpwstr>
  </property>
</Properties>
</file>